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81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82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8" r:id="rId26"/>
    <p:sldId id="277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EE41-2288-0943-8053-7CCACD09441F}" type="datetimeFigureOut">
              <a:rPr lang="en-US" smtClean="0"/>
              <a:t>8/23/11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E0F34-C0E1-D449-8201-59D9CB29F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0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8F24D-EB19-4AE0-B015-2BEA6D5224F2}" type="datetimeFigureOut">
              <a:rPr lang="en-US" smtClean="0"/>
              <a:t>8/23/11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escobar@itesm.mx" TargetMode="External"/><Relationship Id="rId3" Type="http://schemas.openxmlformats.org/officeDocument/2006/relationships/hyperlink" Target="http://iescobar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Programming with Python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MSc. Ivan A. Escobar Broitman</a:t>
            </a:r>
          </a:p>
          <a:p>
            <a:r>
              <a:rPr lang="en-US" dirty="0" smtClean="0">
                <a:hlinkClick r:id="rId2"/>
              </a:rPr>
              <a:t>iescobar@itesm.mx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http://iescobar.com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144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199" y="2892424"/>
            <a:ext cx="6003925" cy="328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17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String literals can span multiple lines in several ways. Continuation lines can be used, with a backslash as the last character on the line indicating that the next line is a logical continuation of the line:</a:t>
            </a:r>
          </a:p>
          <a:p>
            <a:r>
              <a:rPr lang="en-US" dirty="0"/>
              <a:t>hello = "This is a rather long string containing</a:t>
            </a:r>
            <a:r>
              <a:rPr lang="en-US" b="1" dirty="0"/>
              <a:t>\n</a:t>
            </a:r>
            <a:r>
              <a:rPr lang="en-US" b="1" dirty="0" smtClean="0"/>
              <a:t>\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several </a:t>
            </a:r>
            <a:r>
              <a:rPr lang="en-US" dirty="0"/>
              <a:t>lines of text just as you would do in C.</a:t>
            </a:r>
            <a:r>
              <a:rPr lang="en-US" b="1" dirty="0"/>
              <a:t>\n</a:t>
            </a:r>
            <a:r>
              <a:rPr lang="en-US" b="1" dirty="0" smtClean="0"/>
              <a:t>\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Note </a:t>
            </a:r>
            <a:r>
              <a:rPr lang="en-US" dirty="0"/>
              <a:t>that whitespace at the beginning of the line is</a:t>
            </a:r>
            <a:r>
              <a:rPr lang="en-US" b="1" dirty="0" smtClean="0"/>
              <a:t>\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significant.”</a:t>
            </a:r>
            <a:endParaRPr lang="en-US" dirty="0"/>
          </a:p>
          <a:p>
            <a:r>
              <a:rPr lang="hu-HU" b="1" dirty="0" smtClean="0"/>
              <a:t>print</a:t>
            </a:r>
            <a:r>
              <a:rPr lang="hu-HU" dirty="0" smtClean="0"/>
              <a:t> </a:t>
            </a:r>
            <a:r>
              <a:rPr lang="hu-HU" dirty="0"/>
              <a:t>hello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933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0813" cy="4235450"/>
          </a:xfrm>
        </p:spPr>
        <p:txBody>
          <a:bodyPr/>
          <a:lstStyle/>
          <a:p>
            <a:r>
              <a:rPr lang="en-US" dirty="0" smtClean="0"/>
              <a:t>Python does not support a character type, to access individual characters we have to view them as “substrings”.</a:t>
            </a:r>
          </a:p>
          <a:p>
            <a:pPr lvl="1"/>
            <a:r>
              <a:rPr lang="en-US" dirty="0" err="1" smtClean="0"/>
              <a:t>aString</a:t>
            </a:r>
            <a:r>
              <a:rPr lang="en-US" dirty="0" smtClean="0"/>
              <a:t> = ‘Hello World!’</a:t>
            </a:r>
          </a:p>
          <a:p>
            <a:pPr lvl="1"/>
            <a:r>
              <a:rPr lang="en-US" dirty="0" err="1" smtClean="0"/>
              <a:t>aString</a:t>
            </a:r>
            <a:r>
              <a:rPr lang="en-US" dirty="0" smtClean="0"/>
              <a:t>[0]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‘H’</a:t>
            </a:r>
          </a:p>
          <a:p>
            <a:pPr lvl="1"/>
            <a:r>
              <a:rPr lang="en-US" dirty="0" err="1" smtClean="0"/>
              <a:t>aString</a:t>
            </a:r>
            <a:r>
              <a:rPr lang="en-US" dirty="0" smtClean="0"/>
              <a:t>[1:5]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‘</a:t>
            </a:r>
            <a:r>
              <a:rPr lang="en-US" b="1" dirty="0" err="1" smtClean="0">
                <a:solidFill>
                  <a:srgbClr val="FF0000"/>
                </a:solidFill>
              </a:rPr>
              <a:t>ello</a:t>
            </a:r>
            <a:r>
              <a:rPr lang="en-US" b="1" dirty="0" smtClean="0">
                <a:solidFill>
                  <a:srgbClr val="FF0000"/>
                </a:solidFill>
              </a:rPr>
              <a:t> ‘</a:t>
            </a:r>
          </a:p>
          <a:p>
            <a:pPr lvl="1"/>
            <a:r>
              <a:rPr lang="en-US" dirty="0" err="1" smtClean="0"/>
              <a:t>aString</a:t>
            </a:r>
            <a:r>
              <a:rPr lang="en-US" dirty="0" smtClean="0"/>
              <a:t>[6:]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‘World!’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09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Memberships:</a:t>
            </a:r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bc</a:t>
            </a:r>
            <a:r>
              <a:rPr lang="en-US" dirty="0" smtClean="0"/>
              <a:t>’ in ‘</a:t>
            </a:r>
            <a:r>
              <a:rPr lang="en-US" dirty="0" err="1" smtClean="0"/>
              <a:t>abcd</a:t>
            </a:r>
            <a:r>
              <a:rPr lang="en-US" dirty="0" smtClean="0"/>
              <a:t>’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True</a:t>
            </a:r>
          </a:p>
          <a:p>
            <a:pPr lvl="1"/>
            <a:r>
              <a:rPr lang="en-US" dirty="0" smtClean="0"/>
              <a:t>‘n’ in ‘</a:t>
            </a:r>
            <a:r>
              <a:rPr lang="en-US" dirty="0" err="1" smtClean="0"/>
              <a:t>abcd</a:t>
            </a:r>
            <a:r>
              <a:rPr lang="en-US" dirty="0" smtClean="0"/>
              <a:t>’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False</a:t>
            </a:r>
          </a:p>
          <a:p>
            <a:pPr lvl="1"/>
            <a:r>
              <a:rPr lang="en-US" dirty="0" smtClean="0"/>
              <a:t>‘nm</a:t>
            </a:r>
            <a:r>
              <a:rPr lang="en-US" smtClean="0"/>
              <a:t>’ not </a:t>
            </a:r>
            <a:r>
              <a:rPr lang="en-US" dirty="0" smtClean="0"/>
              <a:t>in ‘</a:t>
            </a:r>
            <a:r>
              <a:rPr lang="en-US" dirty="0" err="1" smtClean="0"/>
              <a:t>abcd</a:t>
            </a:r>
            <a:r>
              <a:rPr lang="en-US" dirty="0" smtClean="0"/>
              <a:t>’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True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145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Concatenation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use the concatenation operator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dirty="0" smtClean="0"/>
              <a:t>to create new strings from existing ones or from substrings.</a:t>
            </a:r>
          </a:p>
          <a:p>
            <a:pPr lvl="1"/>
            <a:r>
              <a:rPr lang="en-US" dirty="0" smtClean="0"/>
              <a:t>‘Hello’ + ‘World’</a:t>
            </a:r>
          </a:p>
          <a:p>
            <a:pPr lvl="2"/>
            <a:r>
              <a:rPr lang="en-US" dirty="0" smtClean="0"/>
              <a:t>‘</a:t>
            </a:r>
            <a:r>
              <a:rPr lang="en-US" dirty="0" err="1" smtClean="0"/>
              <a:t>HelloWorld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“Hello” + “ “ + “World”</a:t>
            </a:r>
          </a:p>
          <a:p>
            <a:pPr lvl="2"/>
            <a:r>
              <a:rPr lang="en-US" dirty="0" smtClean="0"/>
              <a:t>‘Hello World’</a:t>
            </a:r>
          </a:p>
          <a:p>
            <a:pPr lvl="1"/>
            <a:r>
              <a:rPr lang="en-US" dirty="0" smtClean="0"/>
              <a:t>a=“Welcome to our Class”</a:t>
            </a:r>
          </a:p>
          <a:p>
            <a:pPr lvl="2"/>
            <a:r>
              <a:rPr lang="en-US" dirty="0" smtClean="0"/>
              <a:t>b =a[1:</a:t>
            </a:r>
            <a:r>
              <a:rPr lang="en-US" dirty="0"/>
              <a:t>3</a:t>
            </a:r>
            <a:r>
              <a:rPr lang="en-US" dirty="0" smtClean="0"/>
              <a:t>] + ‘ ‘ + a[8]+a[1]+a[5]+a[6]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What would be the output?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889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Concatenation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Python allows programmers a simpler way to concatenate adjacent strings, this is not the normal way but it</a:t>
            </a:r>
            <a:r>
              <a:rPr lang="fr-FR" dirty="0" smtClean="0"/>
              <a:t>’</a:t>
            </a:r>
            <a:r>
              <a:rPr lang="en-US" dirty="0" smtClean="0"/>
              <a:t>s a “convenient glitch”</a:t>
            </a:r>
          </a:p>
          <a:p>
            <a:pPr lvl="1"/>
            <a:r>
              <a:rPr lang="en-US" dirty="0"/>
              <a:t>foo = "Hello" 'World'</a:t>
            </a:r>
          </a:p>
          <a:p>
            <a:pPr lvl="1"/>
            <a:r>
              <a:rPr lang="en-US" dirty="0"/>
              <a:t>print </a:t>
            </a:r>
            <a:r>
              <a:rPr lang="en-US" dirty="0" smtClean="0"/>
              <a:t>foo</a:t>
            </a:r>
            <a:endParaRPr lang="en-US" dirty="0"/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‘</a:t>
            </a:r>
            <a:r>
              <a:rPr lang="en-US" b="1" dirty="0" err="1" smtClean="0">
                <a:solidFill>
                  <a:srgbClr val="FF0000"/>
                </a:solidFill>
              </a:rPr>
              <a:t>HelloWorld</a:t>
            </a:r>
            <a:r>
              <a:rPr lang="en-US" b="1" dirty="0" smtClean="0">
                <a:solidFill>
                  <a:srgbClr val="FF0000"/>
                </a:solidFill>
              </a:rPr>
              <a:t>’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83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Integers from the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 receive an integer from the user you can use the “input” command.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&gt;&gt;&gt; x = input (“Give me a number: “)</a:t>
            </a:r>
          </a:p>
          <a:p>
            <a:pPr lvl="2"/>
            <a:r>
              <a:rPr lang="en-US" dirty="0" smtClean="0"/>
              <a:t>Give me a number:  5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&gt;&gt;&gt; type (x)</a:t>
            </a:r>
          </a:p>
          <a:p>
            <a:pPr lvl="2"/>
            <a:r>
              <a:rPr lang="en-US" dirty="0" smtClean="0"/>
              <a:t>&lt;type ‘</a:t>
            </a:r>
            <a:r>
              <a:rPr lang="en-US" dirty="0" err="1" smtClean="0"/>
              <a:t>int</a:t>
            </a:r>
            <a:r>
              <a:rPr lang="en-US" dirty="0" smtClean="0"/>
              <a:t>’&gt;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39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parameters from the Command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To get information into a program, we will typically use the command line.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command line is the text you enter after the word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python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when you run a </a:t>
            </a:r>
            <a:r>
              <a:rPr lang="en-US" dirty="0" smtClean="0"/>
              <a:t>program.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>
                <a:latin typeface="Courier New" charset="0"/>
              </a:rPr>
              <a:t>import </a:t>
            </a:r>
            <a:r>
              <a:rPr lang="en-US" b="1" dirty="0">
                <a:latin typeface="Courier New" charset="0"/>
              </a:rPr>
              <a:t>sys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en-US" b="1" dirty="0">
                <a:latin typeface="Courier New" charset="0"/>
              </a:rPr>
              <a:t>print "hello, world!"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en-US" b="1" dirty="0">
                <a:latin typeface="Courier New" charset="0"/>
              </a:rPr>
              <a:t>print </a:t>
            </a:r>
            <a:r>
              <a:rPr lang="en-US" b="1" dirty="0" err="1">
                <a:latin typeface="Courier New" charset="0"/>
              </a:rPr>
              <a:t>sys.argv</a:t>
            </a:r>
            <a:r>
              <a:rPr lang="en-US" b="1" dirty="0">
                <a:latin typeface="Courier New" charset="0"/>
              </a:rPr>
              <a:t>[1]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en-US" b="1" dirty="0">
                <a:latin typeface="Courier New" charset="0"/>
              </a:rPr>
              <a:t>print </a:t>
            </a:r>
            <a:r>
              <a:rPr lang="en-US" b="1" dirty="0" err="1">
                <a:latin typeface="Courier New" charset="0"/>
              </a:rPr>
              <a:t>sys.argv</a:t>
            </a:r>
            <a:r>
              <a:rPr lang="en-US" b="1" dirty="0">
                <a:latin typeface="Courier New" charset="0"/>
              </a:rPr>
              <a:t>[2]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</a:t>
            </a:r>
            <a:r>
              <a:rPr lang="en-US" dirty="0" err="1"/>
              <a:t>zeroth</a:t>
            </a:r>
            <a:r>
              <a:rPr lang="en-US" dirty="0"/>
              <a:t> argument is the name of the program file.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Arguments larger than zero are subsequent elements of the command 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09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parameters from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DEMO:</a:t>
            </a:r>
          </a:p>
          <a:p>
            <a:pPr marL="0" indent="0">
              <a:buNone/>
            </a:pPr>
            <a:r>
              <a:rPr lang="en-US" b="1" smtClean="0"/>
              <a:t>#!</a:t>
            </a:r>
            <a:r>
              <a:rPr lang="en-US" b="1" dirty="0"/>
              <a:t>/</a:t>
            </a:r>
            <a:r>
              <a:rPr lang="en-US" b="1" dirty="0" err="1"/>
              <a:t>usr</a:t>
            </a:r>
            <a:r>
              <a:rPr lang="en-US" b="1" dirty="0"/>
              <a:t>/bin/</a:t>
            </a:r>
            <a:r>
              <a:rPr lang="en-US" b="1" dirty="0" err="1"/>
              <a:t>env</a:t>
            </a:r>
            <a:r>
              <a:rPr lang="en-US" b="1" dirty="0"/>
              <a:t> python</a:t>
            </a:r>
          </a:p>
          <a:p>
            <a:pPr marL="0" indent="0">
              <a:buNone/>
            </a:pPr>
            <a:r>
              <a:rPr lang="en-US" b="1" dirty="0" smtClean="0"/>
              <a:t>import sys  #</a:t>
            </a:r>
            <a:r>
              <a:rPr lang="en-US" b="1" dirty="0" err="1" smtClean="0"/>
              <a:t>libreria</a:t>
            </a:r>
            <a:r>
              <a:rPr lang="en-US" b="1" dirty="0" smtClean="0"/>
              <a:t> </a:t>
            </a:r>
            <a:r>
              <a:rPr lang="en-US" b="1" dirty="0" err="1" smtClean="0"/>
              <a:t>importada</a:t>
            </a:r>
            <a:endParaRPr lang="en-US" b="1" dirty="0"/>
          </a:p>
          <a:p>
            <a:pPr marL="0" indent="0">
              <a:buNone/>
            </a:pPr>
            <a:r>
              <a:rPr lang="es-ES_tradnl" b="1" dirty="0" err="1"/>
              <a:t>print</a:t>
            </a:r>
            <a:r>
              <a:rPr lang="es-ES_tradnl" b="1" dirty="0"/>
              <a:t> "hola mundo voy a recibir algo de la </a:t>
            </a:r>
            <a:r>
              <a:rPr lang="es-ES_tradnl" b="1" dirty="0" err="1"/>
              <a:t>linea</a:t>
            </a:r>
            <a:r>
              <a:rPr lang="es-ES_tradnl" b="1" dirty="0"/>
              <a:t> de comandos y es: "</a:t>
            </a:r>
          </a:p>
          <a:p>
            <a:pPr marL="0" indent="0">
              <a:buNone/>
            </a:pPr>
            <a:r>
              <a:rPr lang="hu-HU" b="1" dirty="0"/>
              <a:t>print sys.argv[1]</a:t>
            </a:r>
          </a:p>
          <a:p>
            <a:pPr marL="0" indent="0">
              <a:buNone/>
            </a:pPr>
            <a:r>
              <a:rPr lang="hu-HU" b="1" dirty="0"/>
              <a:t>print sys.argv[2]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20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parameters from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 run the program we do the following:</a:t>
            </a:r>
          </a:p>
          <a:p>
            <a:r>
              <a:rPr lang="en-US" dirty="0" smtClean="0"/>
              <a:t>Assuming its saved as: </a:t>
            </a:r>
            <a:r>
              <a:rPr lang="en-US" dirty="0" err="1" smtClean="0"/>
              <a:t>cline.py</a:t>
            </a:r>
            <a:endParaRPr lang="en-US" dirty="0" smtClean="0"/>
          </a:p>
          <a:p>
            <a:pPr lvl="1"/>
            <a:r>
              <a:rPr lang="en-US" dirty="0" smtClean="0"/>
              <a:t>Python </a:t>
            </a:r>
            <a:r>
              <a:rPr lang="en-US" dirty="0" err="1" smtClean="0"/>
              <a:t>cline.py</a:t>
            </a:r>
            <a:r>
              <a:rPr lang="en-US" dirty="0" smtClean="0"/>
              <a:t> param1 param2</a:t>
            </a:r>
          </a:p>
          <a:p>
            <a:pPr lvl="1"/>
            <a:endParaRPr lang="en-US" dirty="0"/>
          </a:p>
          <a:p>
            <a:r>
              <a:rPr lang="en-US" dirty="0" smtClean="0"/>
              <a:t>How could we run it directly?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10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0813" cy="4648200"/>
          </a:xfrm>
        </p:spPr>
        <p:txBody>
          <a:bodyPr/>
          <a:lstStyle/>
          <a:p>
            <a:r>
              <a:rPr lang="en-US" dirty="0" smtClean="0"/>
              <a:t>Why should we use Python?</a:t>
            </a:r>
          </a:p>
          <a:p>
            <a:r>
              <a:rPr lang="en-US" dirty="0" smtClean="0"/>
              <a:t>How to start the interpreter on a Mac?</a:t>
            </a:r>
          </a:p>
          <a:p>
            <a:r>
              <a:rPr lang="en-US" dirty="0" smtClean="0"/>
              <a:t>Working with Strings.</a:t>
            </a:r>
          </a:p>
          <a:p>
            <a:r>
              <a:rPr lang="en-US" dirty="0" smtClean="0"/>
              <a:t>Receiving parameters from the command line.</a:t>
            </a:r>
          </a:p>
          <a:p>
            <a:r>
              <a:rPr lang="en-US" dirty="0" smtClean="0"/>
              <a:t>Receiving input from the user.</a:t>
            </a:r>
          </a:p>
          <a:p>
            <a:r>
              <a:rPr lang="en-US" dirty="0" smtClean="0"/>
              <a:t>Importing libraries.</a:t>
            </a:r>
            <a:endParaRPr lang="en-US" dirty="0"/>
          </a:p>
          <a:p>
            <a:r>
              <a:rPr lang="en-US" dirty="0" smtClean="0"/>
              <a:t>Working with math.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276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Executing Python Scripts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execute a python script you have to do the following: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Insert at the top of the script the following:</a:t>
            </a:r>
          </a:p>
          <a:p>
            <a:pPr lvl="1">
              <a:buFont typeface="+mj-lt"/>
              <a:buAutoNum type="arabicPeriod"/>
            </a:pPr>
            <a:r>
              <a:rPr lang="en-US" i="1" dirty="0"/>
              <a:t>#! /</a:t>
            </a:r>
            <a:r>
              <a:rPr lang="en-US" i="1" dirty="0" err="1"/>
              <a:t>usr</a:t>
            </a:r>
            <a:r>
              <a:rPr lang="en-US" i="1" dirty="0"/>
              <a:t>/bin/</a:t>
            </a:r>
            <a:r>
              <a:rPr lang="en-US" i="1" dirty="0" err="1"/>
              <a:t>env</a:t>
            </a:r>
            <a:r>
              <a:rPr lang="en-US" i="1" dirty="0"/>
              <a:t> </a:t>
            </a:r>
            <a:r>
              <a:rPr lang="en-US" i="1" dirty="0" smtClean="0"/>
              <a:t>python</a:t>
            </a:r>
          </a:p>
          <a:p>
            <a:pPr>
              <a:buFont typeface="+mj-lt"/>
              <a:buAutoNum type="arabicPeriod"/>
            </a:pPr>
            <a:r>
              <a:rPr lang="en-US" i="1" dirty="0" smtClean="0"/>
              <a:t>Save the script</a:t>
            </a:r>
          </a:p>
          <a:p>
            <a:pPr>
              <a:buFont typeface="+mj-lt"/>
              <a:buAutoNum type="arabicPeriod"/>
            </a:pPr>
            <a:r>
              <a:rPr lang="en-US" i="1" dirty="0" smtClean="0"/>
              <a:t>Modify permissions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C</a:t>
            </a:r>
            <a:r>
              <a:rPr lang="da-DK" dirty="0" err="1" smtClean="0"/>
              <a:t>hmod</a:t>
            </a:r>
            <a:r>
              <a:rPr lang="da-DK" dirty="0" smtClean="0"/>
              <a:t> 700 </a:t>
            </a:r>
            <a:r>
              <a:rPr lang="da-DK" dirty="0" err="1" smtClean="0"/>
              <a:t>myscript.py</a:t>
            </a:r>
            <a:endParaRPr lang="da-DK" dirty="0" smtClean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51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Python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4.- Run the script: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./</a:t>
            </a:r>
            <a:r>
              <a:rPr lang="en-US" dirty="0" err="1" smtClean="0"/>
              <a:t>script_name</a:t>
            </a:r>
            <a:r>
              <a:rPr lang="en-US" dirty="0" smtClean="0"/>
              <a:t> </a:t>
            </a:r>
            <a:r>
              <a:rPr lang="en-US" dirty="0" err="1" smtClean="0"/>
              <a:t>optional_parameters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68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parameters from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Modify the program </a:t>
            </a:r>
            <a:r>
              <a:rPr lang="en-US" dirty="0" err="1" smtClean="0"/>
              <a:t>cline.py</a:t>
            </a:r>
            <a:r>
              <a:rPr lang="en-US" dirty="0" smtClean="0"/>
              <a:t> to receive two inputs, number A and Number B and make the program multiply both numbers: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61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parameters from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Solution:</a:t>
            </a:r>
          </a:p>
          <a:p>
            <a:pPr lvl="1"/>
            <a:r>
              <a:rPr lang="en-US" dirty="0" smtClean="0"/>
              <a:t>We must convert the input received from the command line to integer.</a:t>
            </a:r>
          </a:p>
          <a:p>
            <a:pPr lvl="1"/>
            <a:r>
              <a:rPr lang="en-US" dirty="0" smtClean="0"/>
              <a:t>To do so we use a built in function or constructor named: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()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argv</a:t>
            </a:r>
            <a:r>
              <a:rPr lang="en-US" dirty="0" smtClean="0">
                <a:solidFill>
                  <a:srgbClr val="FF0000"/>
                </a:solidFill>
              </a:rPr>
              <a:t>[1]) </a:t>
            </a:r>
            <a:r>
              <a:rPr lang="en-US" dirty="0" smtClean="0"/>
              <a:t>this line will convert the input received as a string to an integer.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221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dirty="0"/>
              <a:t>#!/</a:t>
            </a:r>
            <a:r>
              <a:rPr lang="es-ES_tradnl" dirty="0" err="1"/>
              <a:t>usr</a:t>
            </a:r>
            <a:r>
              <a:rPr lang="es-ES_tradnl" dirty="0"/>
              <a:t>/</a:t>
            </a:r>
            <a:r>
              <a:rPr lang="es-ES_tradnl" dirty="0" err="1"/>
              <a:t>bin</a:t>
            </a:r>
            <a:r>
              <a:rPr lang="es-ES_tradnl" dirty="0"/>
              <a:t>/</a:t>
            </a:r>
            <a:r>
              <a:rPr lang="es-ES_tradnl" dirty="0" err="1"/>
              <a:t>env</a:t>
            </a:r>
            <a:r>
              <a:rPr lang="es-ES_tradnl" dirty="0"/>
              <a:t> </a:t>
            </a:r>
            <a:r>
              <a:rPr lang="es-ES_tradnl" dirty="0" err="1" smtClean="0"/>
              <a:t>python</a:t>
            </a:r>
            <a:endParaRPr lang="es-ES_tradnl" dirty="0"/>
          </a:p>
          <a:p>
            <a:r>
              <a:rPr lang="es-ES_tradnl" dirty="0"/>
              <a:t># programa que recibe de la </a:t>
            </a:r>
            <a:r>
              <a:rPr lang="es-ES_tradnl" dirty="0" err="1"/>
              <a:t>linea</a:t>
            </a:r>
            <a:r>
              <a:rPr lang="es-ES_tradnl" dirty="0"/>
              <a:t> de comandos 2 </a:t>
            </a:r>
            <a:r>
              <a:rPr lang="es-ES_tradnl" dirty="0" err="1"/>
              <a:t>parametros</a:t>
            </a:r>
            <a:r>
              <a:rPr lang="es-ES_tradnl" dirty="0"/>
              <a:t> y los multiplica</a:t>
            </a:r>
          </a:p>
          <a:p>
            <a:r>
              <a:rPr lang="es-ES_tradnl" dirty="0"/>
              <a:t>#hecho con entusiasmo por Ivan </a:t>
            </a:r>
            <a:r>
              <a:rPr lang="es-ES_tradnl" dirty="0" smtClean="0"/>
              <a:t>Escobar</a:t>
            </a:r>
          </a:p>
          <a:p>
            <a:r>
              <a:rPr lang="es-ES_tradnl" dirty="0" err="1" smtClean="0"/>
              <a:t>import</a:t>
            </a:r>
            <a:r>
              <a:rPr lang="es-ES_tradnl" dirty="0" smtClean="0"/>
              <a:t> </a:t>
            </a:r>
            <a:r>
              <a:rPr lang="es-ES_tradnl" dirty="0" err="1"/>
              <a:t>sys</a:t>
            </a:r>
            <a:endParaRPr lang="es-ES_tradnl" dirty="0"/>
          </a:p>
          <a:p>
            <a:r>
              <a:rPr lang="es-ES_tradnl" dirty="0" err="1"/>
              <a:t>print</a:t>
            </a:r>
            <a:r>
              <a:rPr lang="es-ES_tradnl" dirty="0"/>
              <a:t> "La </a:t>
            </a:r>
            <a:r>
              <a:rPr lang="es-ES_tradnl" dirty="0" err="1"/>
              <a:t>multiplicacion</a:t>
            </a:r>
            <a:r>
              <a:rPr lang="es-ES_tradnl" dirty="0"/>
              <a:t> de los dos </a:t>
            </a:r>
            <a:r>
              <a:rPr lang="es-ES_tradnl" dirty="0" err="1"/>
              <a:t>parametros</a:t>
            </a:r>
            <a:r>
              <a:rPr lang="es-ES_tradnl" dirty="0"/>
              <a:t> de entrada es:  "</a:t>
            </a:r>
          </a:p>
          <a:p>
            <a:r>
              <a:rPr lang="es-ES_tradnl" dirty="0"/>
              <a:t>a= </a:t>
            </a:r>
            <a:r>
              <a:rPr lang="es-ES_tradnl" dirty="0" err="1"/>
              <a:t>int</a:t>
            </a:r>
            <a:r>
              <a:rPr lang="es-ES_tradnl" dirty="0"/>
              <a:t>(</a:t>
            </a:r>
            <a:r>
              <a:rPr lang="es-ES_tradnl" dirty="0" err="1"/>
              <a:t>sys.argv</a:t>
            </a:r>
            <a:r>
              <a:rPr lang="es-ES_tradnl" dirty="0"/>
              <a:t>[1])</a:t>
            </a:r>
          </a:p>
          <a:p>
            <a:r>
              <a:rPr lang="es-ES_tradnl" dirty="0"/>
              <a:t>b = </a:t>
            </a:r>
            <a:r>
              <a:rPr lang="es-ES_tradnl" dirty="0" err="1"/>
              <a:t>int</a:t>
            </a:r>
            <a:r>
              <a:rPr lang="es-ES_tradnl" dirty="0"/>
              <a:t> (</a:t>
            </a:r>
            <a:r>
              <a:rPr lang="es-ES_tradnl" dirty="0" err="1"/>
              <a:t>sys.argv</a:t>
            </a:r>
            <a:r>
              <a:rPr lang="es-ES_tradnl" dirty="0"/>
              <a:t>[2])</a:t>
            </a:r>
          </a:p>
          <a:p>
            <a:r>
              <a:rPr lang="es-ES_tradnl" dirty="0" err="1"/>
              <a:t>print</a:t>
            </a:r>
            <a:r>
              <a:rPr lang="es-ES_tradnl" dirty="0"/>
              <a:t> a *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2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python functions are only available via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packages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that must be imported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latin typeface="Courier New" charset="0"/>
              </a:rPr>
              <a:t>&gt;&gt;&gt; print log(10)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err="1">
                <a:latin typeface="Courier New" charset="0"/>
              </a:rPr>
              <a:t>Traceback</a:t>
            </a:r>
            <a:r>
              <a:rPr lang="en-US" b="1" dirty="0">
                <a:latin typeface="Courier New" charset="0"/>
              </a:rPr>
              <a:t> (most recent call last):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latin typeface="Courier New" charset="0"/>
              </a:rPr>
              <a:t>  File "&lt;</a:t>
            </a:r>
            <a:r>
              <a:rPr lang="en-US" b="1" dirty="0" err="1">
                <a:latin typeface="Courier New" charset="0"/>
              </a:rPr>
              <a:t>stdin</a:t>
            </a:r>
            <a:r>
              <a:rPr lang="en-US" b="1" dirty="0">
                <a:latin typeface="Courier New" charset="0"/>
              </a:rPr>
              <a:t>&gt;", line 1, in 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err="1">
                <a:latin typeface="Courier New" charset="0"/>
              </a:rPr>
              <a:t>NameError</a:t>
            </a:r>
            <a:r>
              <a:rPr lang="en-US" b="1" dirty="0">
                <a:latin typeface="Courier New" charset="0"/>
              </a:rPr>
              <a:t>: name 'log' is not defined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latin typeface="Courier New" charset="0"/>
              </a:rPr>
              <a:t>&gt;&gt;&gt; import math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latin typeface="Courier New" charset="0"/>
              </a:rPr>
              <a:t>&gt;&gt;&gt; print </a:t>
            </a:r>
            <a:r>
              <a:rPr lang="en-US" b="1" dirty="0" err="1">
                <a:latin typeface="Courier New" charset="0"/>
              </a:rPr>
              <a:t>math.log</a:t>
            </a:r>
            <a:r>
              <a:rPr lang="en-US" b="1" dirty="0">
                <a:latin typeface="Courier New" charset="0"/>
              </a:rPr>
              <a:t>(10)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latin typeface="Courier New" charset="0"/>
              </a:rPr>
              <a:t>2.30258509299</a:t>
            </a:r>
          </a:p>
          <a:p>
            <a:pPr>
              <a:lnSpc>
                <a:spcPct val="80000"/>
              </a:lnSpc>
            </a:pPr>
            <a:endParaRPr lang="en-US" b="1" dirty="0">
              <a:latin typeface="Courier New" charset="0"/>
            </a:endParaRPr>
          </a:p>
          <a:p>
            <a:pPr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14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input from the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9588" indent="-509588">
              <a:lnSpc>
                <a:spcPct val="90000"/>
              </a:lnSpc>
              <a:buNone/>
            </a:pPr>
            <a:r>
              <a:rPr lang="en-US" dirty="0">
                <a:ea typeface="ＭＳ Ｐゴシック" pitchFamily="34" charset="-128"/>
              </a:rPr>
              <a:t>The function:</a:t>
            </a:r>
          </a:p>
          <a:p>
            <a:pPr marL="509588" indent="-509588">
              <a:lnSpc>
                <a:spcPct val="90000"/>
              </a:lnSpc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raw_input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(“Give me a value”)</a:t>
            </a:r>
          </a:p>
          <a:p>
            <a:pPr marL="509588" indent="-509588">
              <a:lnSpc>
                <a:spcPct val="90000"/>
              </a:lnSpc>
            </a:pPr>
            <a:r>
              <a:rPr lang="en-US" dirty="0">
                <a:ea typeface="ＭＳ Ｐゴシック" pitchFamily="34" charset="-128"/>
              </a:rPr>
              <a:t>prints “Give me a value” on the python screen and waits till the user types something (anything), ending with Enter</a:t>
            </a:r>
          </a:p>
          <a:p>
            <a:pPr marL="509588" indent="-509588">
              <a:lnSpc>
                <a:spcPct val="90000"/>
              </a:lnSpc>
            </a:pPr>
            <a:r>
              <a:rPr lang="en-US" dirty="0">
                <a:ea typeface="ＭＳ Ｐゴシック" pitchFamily="34" charset="-128"/>
              </a:rPr>
              <a:t>Warning, it returns a string (sequence of characters), no matter what is given, even a number (‘1’ is not the same as 1, different types)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20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799"/>
            <a:ext cx="7770813" cy="410633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import math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>
                <a:ea typeface="ＭＳ Ｐゴシック" pitchFamily="34" charset="-128"/>
              </a:rPr>
              <a:t>radiusString</a:t>
            </a:r>
            <a:r>
              <a:rPr lang="en-US" dirty="0">
                <a:ea typeface="ＭＳ Ｐゴシック" pitchFamily="34" charset="-128"/>
              </a:rPr>
              <a:t> = </a:t>
            </a:r>
            <a:r>
              <a:rPr lang="en-US" dirty="0" err="1">
                <a:ea typeface="ＭＳ Ｐゴシック" pitchFamily="34" charset="-128"/>
              </a:rPr>
              <a:t>raw_input</a:t>
            </a:r>
            <a:r>
              <a:rPr lang="en-US" dirty="0">
                <a:ea typeface="ＭＳ Ｐゴシック" pitchFamily="34" charset="-128"/>
              </a:rPr>
              <a:t>("Enter the radius of your circle:")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>
                <a:ea typeface="ＭＳ Ｐゴシック" pitchFamily="34" charset="-128"/>
              </a:rPr>
              <a:t>radiusFloat</a:t>
            </a:r>
            <a:r>
              <a:rPr lang="en-US" dirty="0">
                <a:ea typeface="ＭＳ Ｐゴシック" pitchFamily="34" charset="-128"/>
              </a:rPr>
              <a:t> = float(</a:t>
            </a:r>
            <a:r>
              <a:rPr lang="en-US" dirty="0" err="1">
                <a:ea typeface="ＭＳ Ｐゴシック" pitchFamily="34" charset="-128"/>
              </a:rPr>
              <a:t>radiusString</a:t>
            </a:r>
            <a:r>
              <a:rPr lang="en-US" dirty="0">
                <a:ea typeface="ＭＳ Ｐゴシック" pitchFamily="34" charset="-128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circumference = 2 * </a:t>
            </a:r>
            <a:r>
              <a:rPr lang="en-US" dirty="0" err="1">
                <a:ea typeface="ＭＳ Ｐゴシック" pitchFamily="34" charset="-128"/>
              </a:rPr>
              <a:t>math.pi</a:t>
            </a:r>
            <a:r>
              <a:rPr lang="en-US" dirty="0">
                <a:ea typeface="ＭＳ Ｐゴシック" pitchFamily="34" charset="-128"/>
              </a:rPr>
              <a:t> * </a:t>
            </a:r>
            <a:r>
              <a:rPr lang="en-US" dirty="0" err="1">
                <a:ea typeface="ＭＳ Ｐゴシック" pitchFamily="34" charset="-128"/>
              </a:rPr>
              <a:t>radiusFloat</a:t>
            </a:r>
            <a:endParaRPr lang="en-US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area = </a:t>
            </a:r>
            <a:r>
              <a:rPr lang="en-US" dirty="0" err="1">
                <a:solidFill>
                  <a:srgbClr val="FF0000"/>
                </a:solidFill>
                <a:ea typeface="ＭＳ Ｐゴシック" pitchFamily="34" charset="-128"/>
              </a:rPr>
              <a:t>math.pi</a:t>
            </a:r>
            <a:r>
              <a:rPr lang="en-US" dirty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* </a:t>
            </a:r>
            <a:r>
              <a:rPr lang="en-US" dirty="0" err="1">
                <a:ea typeface="ＭＳ Ｐゴシック" pitchFamily="34" charset="-128"/>
              </a:rPr>
              <a:t>radiusFloat</a:t>
            </a:r>
            <a:r>
              <a:rPr lang="en-US" dirty="0">
                <a:ea typeface="ＭＳ Ｐゴシック" pitchFamily="34" charset="-128"/>
              </a:rPr>
              <a:t> * </a:t>
            </a:r>
            <a:r>
              <a:rPr lang="en-US" dirty="0" err="1" smtClean="0">
                <a:ea typeface="ＭＳ Ｐゴシック" pitchFamily="34" charset="-128"/>
              </a:rPr>
              <a:t>radiusFloat</a:t>
            </a:r>
            <a:endParaRPr lang="en-US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print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print "The </a:t>
            </a:r>
            <a:r>
              <a:rPr lang="en-US" dirty="0" err="1">
                <a:ea typeface="ＭＳ Ｐゴシック" pitchFamily="34" charset="-128"/>
              </a:rPr>
              <a:t>cirumference</a:t>
            </a:r>
            <a:r>
              <a:rPr lang="en-US" dirty="0">
                <a:ea typeface="ＭＳ Ｐゴシック" pitchFamily="34" charset="-128"/>
              </a:rPr>
              <a:t> of your circle </a:t>
            </a:r>
            <a:r>
              <a:rPr lang="en-US" dirty="0" err="1">
                <a:ea typeface="ＭＳ Ｐゴシック" pitchFamily="34" charset="-128"/>
              </a:rPr>
              <a:t>is:",circumference</a:t>
            </a:r>
            <a:r>
              <a:rPr lang="en-US" dirty="0">
                <a:ea typeface="ＭＳ Ｐゴシック" pitchFamily="34" charset="-128"/>
              </a:rPr>
              <a:t>,\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pitchFamily="34" charset="-128"/>
              </a:rPr>
              <a:t>	    ", and the area </a:t>
            </a:r>
            <a:r>
              <a:rPr lang="en-US" dirty="0" err="1">
                <a:ea typeface="ＭＳ Ｐゴシック" pitchFamily="34" charset="-128"/>
              </a:rPr>
              <a:t>is:",area</a:t>
            </a:r>
            <a:endParaRPr lang="en-US" sz="2800" b="1" dirty="0">
              <a:latin typeface="Courier New" pitchFamily="49" charset="0"/>
              <a:ea typeface="ＭＳ Ｐゴシック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815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Why Python?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Python is</a:t>
            </a:r>
          </a:p>
          <a:p>
            <a:pPr lvl="1" eaLnBrk="1" hangingPunct="1">
              <a:defRPr/>
            </a:pPr>
            <a:r>
              <a:rPr lang="en-US" dirty="0" smtClean="0"/>
              <a:t>easy to learn,</a:t>
            </a:r>
          </a:p>
          <a:p>
            <a:pPr lvl="1" eaLnBrk="1" hangingPunct="1">
              <a:defRPr/>
            </a:pPr>
            <a:r>
              <a:rPr lang="en-US" dirty="0" smtClean="0"/>
              <a:t>relatively fast,</a:t>
            </a:r>
          </a:p>
          <a:p>
            <a:pPr lvl="1" eaLnBrk="1" hangingPunct="1">
              <a:defRPr/>
            </a:pPr>
            <a:r>
              <a:rPr lang="en-US" dirty="0" smtClean="0"/>
              <a:t>object-oriented,</a:t>
            </a:r>
          </a:p>
          <a:p>
            <a:pPr lvl="1" eaLnBrk="1" hangingPunct="1">
              <a:defRPr/>
            </a:pPr>
            <a:r>
              <a:rPr lang="en-US" dirty="0" smtClean="0"/>
              <a:t>strongly typed,</a:t>
            </a:r>
          </a:p>
          <a:p>
            <a:pPr lvl="1" eaLnBrk="1" hangingPunct="1">
              <a:defRPr/>
            </a:pPr>
            <a:r>
              <a:rPr lang="en-US" dirty="0" smtClean="0"/>
              <a:t>widely used, and</a:t>
            </a:r>
          </a:p>
          <a:p>
            <a:pPr lvl="1" eaLnBrk="1" hangingPunct="1">
              <a:defRPr/>
            </a:pPr>
            <a:r>
              <a:rPr lang="en-US" dirty="0" smtClean="0"/>
              <a:t>portable.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C is much faster but much harder to use.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Java is about as fast and slightly harder to use.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Perl is slower, is as easy to use, but is not strongly typed.</a:t>
            </a:r>
          </a:p>
        </p:txBody>
      </p:sp>
    </p:spTree>
    <p:extLst>
      <p:ext uri="{BB962C8B-B14F-4D97-AF65-F5344CB8AC3E}">
        <p14:creationId xmlns:p14="http://schemas.microsoft.com/office/powerpoint/2010/main" val="7432406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Getting started on the Mac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0813" cy="195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Start a terminal session.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Type </a:t>
            </a:r>
            <a:r>
              <a:rPr lang="ja-JP" altLang="en-US" dirty="0" smtClean="0">
                <a:latin typeface="Arial"/>
                <a:cs typeface="+mn-cs"/>
              </a:rPr>
              <a:t>“</a:t>
            </a:r>
            <a:r>
              <a:rPr lang="en-US" dirty="0" smtClean="0">
                <a:cs typeface="+mn-cs"/>
              </a:rPr>
              <a:t>python</a:t>
            </a:r>
            <a:r>
              <a:rPr lang="ja-JP" altLang="en-US" dirty="0" smtClean="0">
                <a:latin typeface="Arial"/>
                <a:cs typeface="+mn-cs"/>
              </a:rPr>
              <a:t>”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This should start the Python interpreter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4038938"/>
            <a:ext cx="7442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 python</a:t>
            </a:r>
          </a:p>
          <a:p>
            <a:r>
              <a:rPr lang="en-US" dirty="0"/>
              <a:t>Python 2.4.2 (#2, Apr 10 2006, 16:28:28) </a:t>
            </a:r>
          </a:p>
          <a:p>
            <a:r>
              <a:rPr lang="en-US" dirty="0"/>
              <a:t>[GCC 3.2.3 20030502 (Red Hat Linux 3.2.3-53)] on linux2</a:t>
            </a:r>
          </a:p>
          <a:p>
            <a:r>
              <a:rPr lang="en-US" dirty="0"/>
              <a:t>Type "help", "copyright", "credits" or "license" for more information.</a:t>
            </a:r>
          </a:p>
          <a:p>
            <a:r>
              <a:rPr lang="en-US" dirty="0"/>
              <a:t>&gt;&gt;&gt;  print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hello, world!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r>
              <a:rPr lang="en-US" dirty="0"/>
              <a:t>hello, world!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414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string in python has a type </a:t>
            </a:r>
            <a:r>
              <a:rPr lang="en-US" b="1" i="1" dirty="0" err="1" smtClean="0"/>
              <a:t>str</a:t>
            </a:r>
            <a:r>
              <a:rPr lang="en-US" dirty="0" smtClean="0"/>
              <a:t> .  It consists of a collection of characters in a sequence (the order does matter), delimited by single quotes (‘ ‘) or by double quotes (“ “).</a:t>
            </a:r>
          </a:p>
          <a:p>
            <a:pPr lvl="1"/>
            <a:r>
              <a:rPr lang="en-US" dirty="0" smtClean="0"/>
              <a:t>“This is a string”</a:t>
            </a:r>
          </a:p>
          <a:p>
            <a:pPr lvl="1"/>
            <a:r>
              <a:rPr lang="en-US" dirty="0" smtClean="0"/>
              <a:t>‘ this is another string’</a:t>
            </a:r>
          </a:p>
          <a:p>
            <a:pPr lvl="1"/>
            <a:r>
              <a:rPr lang="en-US" dirty="0" smtClean="0"/>
              <a:t>“x”</a:t>
            </a:r>
          </a:p>
          <a:p>
            <a:r>
              <a:rPr lang="en-US" dirty="0" smtClean="0"/>
              <a:t>Some languages like C consider strings and characters of different types, in Python they are all the same.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25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x</a:t>
            </a:r>
            <a:r>
              <a:rPr lang="en-US" dirty="0" smtClean="0"/>
              <a:t> = “1”</a:t>
            </a:r>
            <a:r>
              <a:rPr lang="en-US" dirty="0"/>
              <a:t> </a:t>
            </a:r>
            <a:r>
              <a:rPr lang="en-US" dirty="0" smtClean="0"/>
              <a:t>:  variable x is assigned a string 1.  Note this is not a number it is a string.  </a:t>
            </a:r>
          </a:p>
          <a:p>
            <a:pPr lvl="1"/>
            <a:r>
              <a:rPr lang="en-US" dirty="0" smtClean="0"/>
              <a:t>You can convert strings to integers or floats using special functions or constructors.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Number=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(x)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: this functions casts or converts the string in x to an integer.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Print “Hello Word” : here we print to the default </a:t>
            </a:r>
            <a:r>
              <a:rPr lang="en-US" dirty="0" err="1" smtClean="0">
                <a:solidFill>
                  <a:srgbClr val="000000"/>
                </a:solidFill>
              </a:rPr>
              <a:t>ouput</a:t>
            </a:r>
            <a:r>
              <a:rPr lang="en-US" dirty="0" smtClean="0">
                <a:solidFill>
                  <a:srgbClr val="000000"/>
                </a:solidFill>
              </a:rPr>
              <a:t> (screen) the string hello world using the reserved function print</a:t>
            </a:r>
          </a:p>
        </p:txBody>
      </p:sp>
    </p:spTree>
    <p:extLst>
      <p:ext uri="{BB962C8B-B14F-4D97-AF65-F5344CB8AC3E}">
        <p14:creationId xmlns:p14="http://schemas.microsoft.com/office/powerpoint/2010/main" val="814355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Note with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Tokens:</a:t>
            </a:r>
          </a:p>
          <a:p>
            <a:pPr marL="0" indent="0">
              <a:buNone/>
            </a:pPr>
            <a:r>
              <a:rPr lang="en-US" dirty="0" smtClean="0">
                <a:ea typeface="ＭＳ Ｐゴシック" pitchFamily="34" charset="-128"/>
              </a:rPr>
              <a:t>Keywords</a:t>
            </a:r>
            <a:r>
              <a:rPr lang="en-US" dirty="0">
                <a:ea typeface="ＭＳ Ｐゴシック" pitchFamily="34" charset="-128"/>
              </a:rPr>
              <a:t>:</a:t>
            </a:r>
          </a:p>
          <a:p>
            <a:pPr marL="0" indent="0">
              <a:buNone/>
            </a:pPr>
            <a:r>
              <a:rPr lang="en-US" dirty="0">
                <a:ea typeface="ＭＳ Ｐゴシック" pitchFamily="34" charset="-128"/>
              </a:rPr>
              <a:t>You cannot use (are prevented from using) them in a variable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83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Tokens</a:t>
            </a:r>
            <a:endParaRPr lang="en-US" dirty="0"/>
          </a:p>
        </p:txBody>
      </p:sp>
      <p:graphicFrame>
        <p:nvGraphicFramePr>
          <p:cNvPr id="4" name="Group 27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550615780"/>
              </p:ext>
            </p:extLst>
          </p:nvPr>
        </p:nvGraphicFramePr>
        <p:xfrm>
          <a:off x="1752600" y="2269067"/>
          <a:ext cx="5867400" cy="3886201"/>
        </p:xfrm>
        <a:graphic>
          <a:graphicData uri="http://schemas.openxmlformats.org/drawingml/2006/table">
            <a:tbl>
              <a:tblPr/>
              <a:tblGrid>
                <a:gridCol w="1173163"/>
                <a:gridCol w="1174750"/>
                <a:gridCol w="1171575"/>
                <a:gridCol w="1174750"/>
                <a:gridCol w="1173162"/>
              </a:tblGrid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and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del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from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not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while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as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elif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global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or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with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assert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else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if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pass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yield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break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except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import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print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7" charset="0"/>
                        <a:ea typeface="Times New Roman" pitchFamily="-107" charset="0"/>
                        <a:cs typeface="Times New Roman" pitchFamily="-107" charset="0"/>
                      </a:endParaRP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class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exec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in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raise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7" charset="0"/>
                        <a:ea typeface="Times New Roman" pitchFamily="-107" charset="0"/>
                        <a:cs typeface="Times New Roman" pitchFamily="-107" charset="0"/>
                      </a:endParaRP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continue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finally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is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return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7" charset="0"/>
                        <a:ea typeface="Times New Roman" pitchFamily="-107" charset="0"/>
                        <a:cs typeface="Times New Roman" pitchFamily="-107" charset="0"/>
                      </a:endParaRP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def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for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lambda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07" charset="0"/>
                          <a:ea typeface="Times New Roman" pitchFamily="-107" charset="0"/>
                          <a:cs typeface="Times New Roman" pitchFamily="-107" charset="0"/>
                        </a:rPr>
                        <a:t>try</a:t>
                      </a: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-107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-107" charset="0"/>
                        <a:ea typeface="Times New Roman" pitchFamily="-107" charset="0"/>
                        <a:cs typeface="Times New Roman" pitchFamily="-107" charset="0"/>
                      </a:endParaRPr>
                    </a:p>
                  </a:txBody>
                  <a:tcPr marL="45720" marR="4572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415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Strings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044700"/>
            <a:ext cx="31623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latin typeface="Calibri" charset="0"/>
              </a:rPr>
              <a:t>Assign a string to a variable</a:t>
            </a:r>
          </a:p>
          <a:p>
            <a:r>
              <a:rPr lang="en-US" dirty="0" err="1">
                <a:solidFill>
                  <a:srgbClr val="000000"/>
                </a:solidFill>
              </a:rPr>
              <a:t>Hw</a:t>
            </a:r>
            <a:r>
              <a:rPr lang="en-US" dirty="0">
                <a:solidFill>
                  <a:srgbClr val="000000"/>
                </a:solidFill>
              </a:rPr>
              <a:t>= “hello world”</a:t>
            </a:r>
          </a:p>
          <a:p>
            <a:pPr eaLnBrk="1" hangingPunct="1"/>
            <a:r>
              <a:rPr lang="en-US" dirty="0" err="1" smtClean="0">
                <a:latin typeface="Courier New" charset="0"/>
                <a:cs typeface="Courier New" charset="0"/>
              </a:rPr>
              <a:t>hw.title</a:t>
            </a:r>
            <a:r>
              <a:rPr lang="en-US" dirty="0">
                <a:latin typeface="Courier New" charset="0"/>
                <a:cs typeface="Courier New" charset="0"/>
              </a:rPr>
              <a:t>()</a:t>
            </a:r>
          </a:p>
          <a:p>
            <a:pPr eaLnBrk="1" hangingPunct="1"/>
            <a:r>
              <a:rPr lang="en-US" dirty="0" err="1">
                <a:latin typeface="Courier New" charset="0"/>
                <a:cs typeface="Courier New" charset="0"/>
              </a:rPr>
              <a:t>hw.upper</a:t>
            </a:r>
            <a:r>
              <a:rPr lang="en-US" dirty="0">
                <a:latin typeface="Courier New" charset="0"/>
                <a:cs typeface="Courier New" charset="0"/>
              </a:rPr>
              <a:t>()</a:t>
            </a:r>
          </a:p>
          <a:p>
            <a:pPr eaLnBrk="1" hangingPunct="1"/>
            <a:r>
              <a:rPr lang="en-US" dirty="0" err="1">
                <a:latin typeface="Courier New" charset="0"/>
                <a:cs typeface="Courier New" charset="0"/>
              </a:rPr>
              <a:t>hw.isdigit</a:t>
            </a:r>
            <a:r>
              <a:rPr lang="en-US" dirty="0">
                <a:latin typeface="Courier New" charset="0"/>
                <a:cs typeface="Courier New" charset="0"/>
              </a:rPr>
              <a:t>()</a:t>
            </a:r>
          </a:p>
          <a:p>
            <a:pPr eaLnBrk="1" hangingPunct="1"/>
            <a:r>
              <a:rPr lang="en-US" dirty="0" err="1">
                <a:latin typeface="Courier New" charset="0"/>
                <a:cs typeface="Courier New" charset="0"/>
              </a:rPr>
              <a:t>hw.islower</a:t>
            </a:r>
            <a:r>
              <a:rPr lang="en-US" dirty="0">
                <a:latin typeface="Courier New" charset="0"/>
                <a:cs typeface="Courier New" charset="0"/>
              </a:rPr>
              <a:t>(</a:t>
            </a:r>
            <a:r>
              <a:rPr lang="en-US" dirty="0" smtClean="0">
                <a:latin typeface="Courier New" charset="0"/>
                <a:cs typeface="Courier New" charset="0"/>
              </a:rPr>
              <a:t>)</a:t>
            </a:r>
          </a:p>
          <a:p>
            <a:pPr eaLnBrk="1" hangingPunct="1"/>
            <a:r>
              <a:rPr lang="en-US" dirty="0" err="1" smtClean="0">
                <a:latin typeface="Courier New" charset="0"/>
                <a:cs typeface="Courier New" charset="0"/>
              </a:rPr>
              <a:t>hw.isupper</a:t>
            </a:r>
            <a:r>
              <a:rPr lang="en-US" dirty="0" smtClean="0">
                <a:latin typeface="Courier New" charset="0"/>
                <a:cs typeface="Courier New" charset="0"/>
              </a:rPr>
              <a:t>()</a:t>
            </a:r>
            <a:endParaRPr lang="en-US" dirty="0">
              <a:latin typeface="Courier New" charset="0"/>
              <a:cs typeface="Courier New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2007762"/>
            <a:ext cx="5556250" cy="4695177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687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494</TotalTime>
  <Words>1364</Words>
  <Application>Microsoft Macintosh PowerPoint</Application>
  <PresentationFormat>On-screen Show (4:3)</PresentationFormat>
  <Paragraphs>209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Folio</vt:lpstr>
      <vt:lpstr>Programming with Python</vt:lpstr>
      <vt:lpstr>Outline</vt:lpstr>
      <vt:lpstr>Why Python?</vt:lpstr>
      <vt:lpstr>Getting started on the Mac</vt:lpstr>
      <vt:lpstr>Working with Strings</vt:lpstr>
      <vt:lpstr>Working with Strings</vt:lpstr>
      <vt:lpstr>Important Note with Variables</vt:lpstr>
      <vt:lpstr>Python Tokens</vt:lpstr>
      <vt:lpstr>Working with Strings</vt:lpstr>
      <vt:lpstr>Working with Strings</vt:lpstr>
      <vt:lpstr>Working with Strings</vt:lpstr>
      <vt:lpstr>Working with Strings</vt:lpstr>
      <vt:lpstr>Working with Strings</vt:lpstr>
      <vt:lpstr>Concatenation</vt:lpstr>
      <vt:lpstr>Concatenation</vt:lpstr>
      <vt:lpstr>Receiving Integers from the User</vt:lpstr>
      <vt:lpstr>Receiving parameters from the Command Line</vt:lpstr>
      <vt:lpstr>Receiving parameters from the Command Line</vt:lpstr>
      <vt:lpstr>Receiving parameters from the Command Line</vt:lpstr>
      <vt:lpstr>Executing Python Scripts</vt:lpstr>
      <vt:lpstr>Executing Python Scripts</vt:lpstr>
      <vt:lpstr>Receiving parameters from the Command Line</vt:lpstr>
      <vt:lpstr>Receiving parameters from the Command Line</vt:lpstr>
      <vt:lpstr>Solution</vt:lpstr>
      <vt:lpstr>Importing Libraries</vt:lpstr>
      <vt:lpstr>Receiving input from the User</vt:lpstr>
      <vt:lpstr>Working with Math</vt:lpstr>
    </vt:vector>
  </TitlesOfParts>
  <Company>Bobimex S.A. de C.V.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with Python</dc:title>
  <dc:creator>Ivan Alejandro Escobar Broitman</dc:creator>
  <cp:lastModifiedBy>Ivan Alejandro Escobar Broitman</cp:lastModifiedBy>
  <cp:revision>29</cp:revision>
  <dcterms:created xsi:type="dcterms:W3CDTF">2011-08-17T14:01:43Z</dcterms:created>
  <dcterms:modified xsi:type="dcterms:W3CDTF">2011-08-23T13:41:46Z</dcterms:modified>
</cp:coreProperties>
</file>