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5"/>
  </p:notesMasterIdLst>
  <p:sldIdLst>
    <p:sldId id="256" r:id="rId2"/>
    <p:sldId id="257" r:id="rId3"/>
    <p:sldId id="283" r:id="rId4"/>
    <p:sldId id="258" r:id="rId5"/>
    <p:sldId id="259" r:id="rId6"/>
    <p:sldId id="260" r:id="rId7"/>
    <p:sldId id="261" r:id="rId8"/>
    <p:sldId id="264" r:id="rId9"/>
    <p:sldId id="262" r:id="rId10"/>
    <p:sldId id="284" r:id="rId11"/>
    <p:sldId id="285" r:id="rId12"/>
    <p:sldId id="286" r:id="rId13"/>
    <p:sldId id="287" r:id="rId14"/>
    <p:sldId id="278" r:id="rId15"/>
    <p:sldId id="263" r:id="rId16"/>
    <p:sldId id="266" r:id="rId17"/>
    <p:sldId id="267" r:id="rId18"/>
    <p:sldId id="268" r:id="rId19"/>
    <p:sldId id="269" r:id="rId20"/>
    <p:sldId id="270" r:id="rId21"/>
    <p:sldId id="288" r:id="rId22"/>
    <p:sldId id="289" r:id="rId23"/>
    <p:sldId id="290" r:id="rId24"/>
    <p:sldId id="281" r:id="rId25"/>
    <p:sldId id="271" r:id="rId26"/>
    <p:sldId id="280" r:id="rId27"/>
    <p:sldId id="272" r:id="rId28"/>
    <p:sldId id="273" r:id="rId29"/>
    <p:sldId id="274" r:id="rId30"/>
    <p:sldId id="275" r:id="rId31"/>
    <p:sldId id="276" r:id="rId32"/>
    <p:sldId id="277" r:id="rId33"/>
    <p:sldId id="282" r:id="rId3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17C776-93FC-4160-B02A-950D52A2D1BC}" type="datetimeFigureOut">
              <a:rPr lang="es-ES" smtClean="0"/>
              <a:pPr/>
              <a:t>14/11/2007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D66475-5527-4973-95C5-9EED629841ED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F16E-6C37-43DD-A1EE-C3C524C8428B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B5C5-EC0F-4E43-A682-A6B9BC9A68BA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45B7E-A52F-4C5F-81F1-0FAABABDFDDF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A5659-0EDC-49F7-BD40-A9FACFA41E48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s-E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593AF-7BED-4C76-8CE8-E1C549F3BE18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91F1-6DD4-4921-A948-8AFA5818ED48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1E555-0144-45E1-92F0-142E67C7EFDD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1DCC-9DA9-40EF-AB74-5EE300ED0246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7A24-E793-4FE8-AF89-3979AD2E0A4D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F247-0567-423E-AED6-E21B9F5D9FD2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54D2-C97C-46D6-A57D-5B3CA173F58A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A7E4D13-3C40-4BED-9B1B-5CF9C4E90037}" type="datetime1">
              <a:rPr lang="es-ES" smtClean="0"/>
              <a:pPr/>
              <a:t>14/11/2007</a:t>
            </a:fld>
            <a:endParaRPr lang="es-E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A9D65F5-A5DF-430B-95F1-82E725431847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>
    <p:pull dir="lu"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-304.ibm.com/jct09002c/university/scholars/products/zseries/zOSBasics.exe" TargetMode="External"/><Relationship Id="rId2" Type="http://schemas.openxmlformats.org/officeDocument/2006/relationships/hyperlink" Target="http://www-304.ibm.com/jct09002c/university/students/contests/mainframecontest2007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Z/OS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Rogelio Bernal Cárdenas</a:t>
            </a:r>
          </a:p>
          <a:p>
            <a:r>
              <a:rPr lang="es-MX" dirty="0" smtClean="0"/>
              <a:t>Rosendo Iván García</a:t>
            </a:r>
            <a:endParaRPr lang="es-MX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</a:t>
            </a:fld>
            <a:endParaRPr lang="es-ES"/>
          </a:p>
        </p:txBody>
      </p:sp>
      <p:pic>
        <p:nvPicPr>
          <p:cNvPr id="1026" name="Picture 2" descr="C:\Documents and Settings\RogelioBernal\Escritorio\mainframe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675164" y="1214026"/>
            <a:ext cx="3254422" cy="4096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Tecnología </a:t>
            </a:r>
            <a:r>
              <a:rPr lang="es-ES_tradnl" dirty="0" err="1" smtClean="0"/>
              <a:t>Sysplex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Permite el procesamiento en paralelo de hasta 32 sistemas con z/OS</a:t>
            </a:r>
            <a:br>
              <a:rPr lang="es-ES_tradnl" dirty="0" smtClean="0"/>
            </a:br>
            <a:endParaRPr lang="es-ES_tradnl" dirty="0" smtClean="0"/>
          </a:p>
          <a:p>
            <a:r>
              <a:rPr lang="es-ES_tradnl" dirty="0" smtClean="0"/>
              <a:t>Permanece transparente a usuarios, redes, aplicaciones y operaciones</a:t>
            </a:r>
          </a:p>
          <a:p>
            <a:pPr>
              <a:buFontTx/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10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2 Modos de Hardware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Modo LPAR (</a:t>
            </a:r>
            <a:r>
              <a:rPr lang="es-ES_tradnl" dirty="0" err="1" smtClean="0"/>
              <a:t>Logically</a:t>
            </a:r>
            <a:r>
              <a:rPr lang="es-ES_tradnl" dirty="0" smtClean="0"/>
              <a:t> </a:t>
            </a:r>
            <a:r>
              <a:rPr lang="es-ES_tradnl" dirty="0" err="1" smtClean="0"/>
              <a:t>partitioned</a:t>
            </a:r>
            <a:r>
              <a:rPr lang="es-ES_tradnl" dirty="0" smtClean="0"/>
              <a:t>)</a:t>
            </a:r>
            <a:br>
              <a:rPr lang="es-ES_tradnl" dirty="0" smtClean="0"/>
            </a:br>
            <a:r>
              <a:rPr lang="es-ES_tradnl" dirty="0" smtClean="0"/>
              <a:t>Cada partición lógica trabaja con una copia del SO</a:t>
            </a:r>
            <a:br>
              <a:rPr lang="es-ES_tradnl" dirty="0" smtClean="0"/>
            </a:br>
            <a:endParaRPr lang="es-ES_tradnl" dirty="0" smtClean="0"/>
          </a:p>
          <a:p>
            <a:r>
              <a:rPr lang="es-ES_tradnl" dirty="0" smtClean="0"/>
              <a:t>Modo Básico</a:t>
            </a:r>
            <a:br>
              <a:rPr lang="es-ES_tradnl" dirty="0" smtClean="0"/>
            </a:br>
            <a:r>
              <a:rPr lang="es-ES_tradnl" dirty="0" smtClean="0"/>
              <a:t>Sin partición lógica, corre una copia del z/OS</a:t>
            </a:r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11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Master</a:t>
            </a:r>
            <a:r>
              <a:rPr lang="es-ES_tradnl" dirty="0" smtClean="0"/>
              <a:t> </a:t>
            </a:r>
            <a:r>
              <a:rPr lang="es-ES_tradnl" dirty="0" err="1" smtClean="0"/>
              <a:t>Console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s-ES_tradnl" dirty="0" smtClean="0"/>
              <a:t>Mensajes informativos de advertencia o error.</a:t>
            </a:r>
            <a:br>
              <a:rPr lang="es-ES_tradnl" dirty="0" smtClean="0"/>
            </a:br>
            <a:endParaRPr lang="es-ES_tradnl" dirty="0" smtClean="0"/>
          </a:p>
          <a:p>
            <a:pPr>
              <a:lnSpc>
                <a:spcPct val="90000"/>
              </a:lnSpc>
            </a:pPr>
            <a:r>
              <a:rPr lang="es-ES_tradnl" dirty="0" smtClean="0"/>
              <a:t>Prioridad sobre los posibles 15000 terminales.</a:t>
            </a:r>
            <a:br>
              <a:rPr lang="es-ES_tradnl" dirty="0" smtClean="0"/>
            </a:br>
            <a:endParaRPr lang="es-ES_tradnl" dirty="0" smtClean="0"/>
          </a:p>
          <a:p>
            <a:pPr>
              <a:lnSpc>
                <a:spcPct val="90000"/>
              </a:lnSpc>
            </a:pPr>
            <a:r>
              <a:rPr lang="es-ES_tradnl" dirty="0" smtClean="0"/>
              <a:t>Única autoridad de cerrar sistema, arrancar un servicio, variar el estado de periféricos, etc.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Master</a:t>
            </a:r>
            <a:r>
              <a:rPr lang="es-ES" dirty="0" smtClean="0"/>
              <a:t> </a:t>
            </a:r>
            <a:r>
              <a:rPr lang="es-ES" dirty="0" err="1" smtClean="0"/>
              <a:t>Scheduler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Primer elemento que se almacena en memoria incluso antes del </a:t>
            </a:r>
            <a:r>
              <a:rPr lang="es-ES_tradnl" dirty="0" err="1" smtClean="0"/>
              <a:t>kernel</a:t>
            </a:r>
            <a:r>
              <a:rPr lang="es-ES_tradnl" dirty="0" smtClean="0"/>
              <a:t>.</a:t>
            </a:r>
            <a:br>
              <a:rPr lang="es-ES_tradnl" dirty="0" smtClean="0"/>
            </a:br>
            <a:endParaRPr lang="es-ES_tradnl" dirty="0" smtClean="0"/>
          </a:p>
          <a:p>
            <a:r>
              <a:rPr lang="es-ES_tradnl" dirty="0" smtClean="0"/>
              <a:t>Encargado de evitar que el SO deje de responder o se cuelgue. Decide cuando hacer caso a un proceso que lleva demasiado tiempo en ejecución.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14</a:t>
            </a:fld>
            <a:endParaRPr lang="es-ES"/>
          </a:p>
        </p:txBody>
      </p:sp>
      <p:pic>
        <p:nvPicPr>
          <p:cNvPr id="5" name="Picture 4" descr="diagramaZ_OS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8538" y="500044"/>
            <a:ext cx="8205428" cy="5286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Network Management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FICON – </a:t>
            </a:r>
            <a:r>
              <a:rPr lang="es-MX" dirty="0" err="1" smtClean="0"/>
              <a:t>Fibre</a:t>
            </a:r>
            <a:r>
              <a:rPr lang="es-MX" dirty="0" smtClean="0"/>
              <a:t> </a:t>
            </a:r>
            <a:r>
              <a:rPr lang="es-MX" dirty="0" err="1" smtClean="0"/>
              <a:t>Connection</a:t>
            </a:r>
            <a:r>
              <a:rPr lang="es-MX" dirty="0" smtClean="0"/>
              <a:t> </a:t>
            </a:r>
            <a:r>
              <a:rPr lang="es-MX" dirty="0" err="1" smtClean="0"/>
              <a:t>Channel</a:t>
            </a:r>
            <a:endParaRPr lang="es-MX" dirty="0" smtClean="0"/>
          </a:p>
          <a:p>
            <a:r>
              <a:rPr lang="es-MX" dirty="0" smtClean="0"/>
              <a:t>OSA – Open </a:t>
            </a:r>
            <a:r>
              <a:rPr lang="es-MX" dirty="0" err="1" smtClean="0"/>
              <a:t>Systems</a:t>
            </a:r>
            <a:r>
              <a:rPr lang="es-MX" dirty="0" smtClean="0"/>
              <a:t> </a:t>
            </a:r>
            <a:r>
              <a:rPr lang="es-MX" dirty="0" err="1" smtClean="0"/>
              <a:t>Adapter</a:t>
            </a:r>
            <a:endParaRPr lang="es-MX" dirty="0" smtClean="0"/>
          </a:p>
          <a:p>
            <a:r>
              <a:rPr lang="es-MX" dirty="0" err="1" smtClean="0"/>
              <a:t>Communications</a:t>
            </a:r>
            <a:r>
              <a:rPr lang="es-MX" dirty="0" smtClean="0"/>
              <a:t> Server</a:t>
            </a:r>
          </a:p>
          <a:p>
            <a:r>
              <a:rPr lang="es-MX" dirty="0" smtClean="0"/>
              <a:t>SNA – </a:t>
            </a:r>
            <a:r>
              <a:rPr lang="es-MX" dirty="0" err="1" smtClean="0"/>
              <a:t>Systems</a:t>
            </a:r>
            <a:r>
              <a:rPr lang="es-MX" dirty="0" smtClean="0"/>
              <a:t> Network </a:t>
            </a:r>
            <a:r>
              <a:rPr lang="es-MX" dirty="0" err="1" smtClean="0"/>
              <a:t>Architecture</a:t>
            </a:r>
            <a:endParaRPr lang="es-MX" dirty="0" smtClean="0"/>
          </a:p>
          <a:p>
            <a:r>
              <a:rPr lang="es-MX" dirty="0" smtClean="0"/>
              <a:t>TCP/IP</a:t>
            </a:r>
          </a:p>
          <a:p>
            <a:r>
              <a:rPr lang="es-MX" dirty="0" err="1" smtClean="0"/>
              <a:t>Trivoli</a:t>
            </a:r>
            <a:r>
              <a:rPr lang="es-MX" dirty="0" smtClean="0"/>
              <a:t> </a:t>
            </a:r>
            <a:r>
              <a:rPr lang="es-MX" dirty="0" err="1" smtClean="0"/>
              <a:t>NetView</a:t>
            </a:r>
            <a:endParaRPr lang="es-MX" dirty="0" smtClean="0"/>
          </a:p>
          <a:p>
            <a:r>
              <a:rPr lang="es-MX" dirty="0" err="1" smtClean="0"/>
              <a:t>Coupling</a:t>
            </a:r>
            <a:r>
              <a:rPr lang="es-MX" dirty="0" smtClean="0"/>
              <a:t> </a:t>
            </a:r>
            <a:r>
              <a:rPr lang="es-MX" dirty="0" err="1" smtClean="0"/>
              <a:t>Facility</a:t>
            </a:r>
            <a:r>
              <a:rPr lang="es-MX" dirty="0" smtClean="0"/>
              <a:t> (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Sysplex</a:t>
            </a:r>
            <a:r>
              <a:rPr lang="es-MX" dirty="0" smtClean="0"/>
              <a:t>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System</a:t>
            </a:r>
            <a:r>
              <a:rPr lang="es-MX" dirty="0" smtClean="0"/>
              <a:t> </a:t>
            </a:r>
            <a:r>
              <a:rPr lang="es-MX" dirty="0" err="1" smtClean="0"/>
              <a:t>management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DFMS – Control de almacenamiento de </a:t>
            </a:r>
            <a:r>
              <a:rPr lang="es-MX" dirty="0" err="1" smtClean="0"/>
              <a:t>info</a:t>
            </a:r>
            <a:r>
              <a:rPr lang="es-MX" dirty="0" smtClean="0"/>
              <a:t> en almacenamiento óptico y de cinta</a:t>
            </a:r>
          </a:p>
          <a:p>
            <a:r>
              <a:rPr lang="es-MX" dirty="0" smtClean="0"/>
              <a:t>DB2</a:t>
            </a:r>
          </a:p>
          <a:p>
            <a:r>
              <a:rPr lang="es-MX" dirty="0" smtClean="0"/>
              <a:t>IMS DB – Almacenamiento en estructuras jerárquicas.</a:t>
            </a:r>
          </a:p>
          <a:p>
            <a:endParaRPr lang="es-MX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16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Configuration</a:t>
            </a:r>
            <a:r>
              <a:rPr lang="es-MX" dirty="0" smtClean="0"/>
              <a:t> Management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HCD (Hardware </a:t>
            </a:r>
            <a:r>
              <a:rPr lang="es-MX" dirty="0" err="1" smtClean="0"/>
              <a:t>Configuration</a:t>
            </a:r>
            <a:r>
              <a:rPr lang="es-MX" dirty="0" smtClean="0"/>
              <a:t> </a:t>
            </a:r>
            <a:r>
              <a:rPr lang="es-MX" dirty="0" err="1" smtClean="0"/>
              <a:t>Definition</a:t>
            </a:r>
            <a:r>
              <a:rPr lang="es-MX" dirty="0" smtClean="0"/>
              <a:t>)</a:t>
            </a:r>
          </a:p>
          <a:p>
            <a:r>
              <a:rPr lang="es-MX" dirty="0" smtClean="0"/>
              <a:t>HCM (Hardware </a:t>
            </a:r>
            <a:r>
              <a:rPr lang="es-MX" dirty="0" err="1" smtClean="0"/>
              <a:t>Configuration</a:t>
            </a:r>
            <a:r>
              <a:rPr lang="es-MX" dirty="0" smtClean="0"/>
              <a:t> Management)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17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Interactive</a:t>
            </a:r>
            <a:r>
              <a:rPr lang="es-MX" dirty="0" smtClean="0"/>
              <a:t> </a:t>
            </a:r>
            <a:r>
              <a:rPr lang="es-MX" dirty="0" err="1" smtClean="0"/>
              <a:t>facilities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TSO/E – Time </a:t>
            </a:r>
            <a:r>
              <a:rPr lang="es-MX" dirty="0" err="1" smtClean="0"/>
              <a:t>Sharing</a:t>
            </a:r>
            <a:r>
              <a:rPr lang="es-MX" dirty="0" smtClean="0"/>
              <a:t> </a:t>
            </a:r>
            <a:r>
              <a:rPr lang="es-MX" dirty="0" err="1" smtClean="0"/>
              <a:t>Option</a:t>
            </a:r>
            <a:r>
              <a:rPr lang="es-MX" dirty="0" smtClean="0"/>
              <a:t> </a:t>
            </a:r>
            <a:r>
              <a:rPr lang="es-MX" dirty="0" err="1" smtClean="0"/>
              <a:t>Extensions</a:t>
            </a:r>
            <a:endParaRPr lang="es-MX" dirty="0" smtClean="0"/>
          </a:p>
          <a:p>
            <a:r>
              <a:rPr lang="es-MX" dirty="0" smtClean="0"/>
              <a:t>ISPF – </a:t>
            </a:r>
            <a:r>
              <a:rPr lang="es-MX" dirty="0" err="1" smtClean="0"/>
              <a:t>Interactive</a:t>
            </a:r>
            <a:r>
              <a:rPr lang="es-MX" dirty="0" smtClean="0"/>
              <a:t> </a:t>
            </a:r>
            <a:r>
              <a:rPr lang="es-MX" dirty="0" err="1" smtClean="0"/>
              <a:t>System</a:t>
            </a:r>
            <a:r>
              <a:rPr lang="es-MX" dirty="0" smtClean="0"/>
              <a:t> </a:t>
            </a:r>
            <a:r>
              <a:rPr lang="es-MX" dirty="0" err="1" smtClean="0"/>
              <a:t>Productivity</a:t>
            </a:r>
            <a:r>
              <a:rPr lang="es-MX" dirty="0" smtClean="0"/>
              <a:t> </a:t>
            </a:r>
            <a:r>
              <a:rPr lang="es-MX" dirty="0" err="1" smtClean="0"/>
              <a:t>Facility</a:t>
            </a:r>
            <a:endParaRPr lang="es-MX" dirty="0" smtClean="0"/>
          </a:p>
          <a:p>
            <a:r>
              <a:rPr lang="es-MX" dirty="0" smtClean="0"/>
              <a:t>SDSF – </a:t>
            </a:r>
            <a:r>
              <a:rPr lang="es-MX" dirty="0" err="1" smtClean="0"/>
              <a:t>System</a:t>
            </a:r>
            <a:r>
              <a:rPr lang="es-MX" dirty="0" smtClean="0"/>
              <a:t> </a:t>
            </a:r>
            <a:r>
              <a:rPr lang="es-MX" dirty="0" err="1" smtClean="0"/>
              <a:t>Display</a:t>
            </a:r>
            <a:r>
              <a:rPr lang="es-MX" dirty="0" smtClean="0"/>
              <a:t> and </a:t>
            </a:r>
            <a:r>
              <a:rPr lang="es-MX" dirty="0" err="1" smtClean="0"/>
              <a:t>Search</a:t>
            </a:r>
            <a:r>
              <a:rPr lang="es-MX" dirty="0" smtClean="0"/>
              <a:t> </a:t>
            </a:r>
            <a:r>
              <a:rPr lang="es-MX" dirty="0" err="1" smtClean="0"/>
              <a:t>Facility</a:t>
            </a:r>
            <a:endParaRPr lang="es-MX" dirty="0" smtClean="0"/>
          </a:p>
          <a:p>
            <a:r>
              <a:rPr lang="es-MX" dirty="0" smtClean="0"/>
              <a:t>UNIX </a:t>
            </a:r>
            <a:r>
              <a:rPr lang="es-MX" dirty="0" err="1" smtClean="0"/>
              <a:t>System</a:t>
            </a:r>
            <a:r>
              <a:rPr lang="es-MX" dirty="0" smtClean="0"/>
              <a:t> </a:t>
            </a:r>
            <a:r>
              <a:rPr lang="es-MX" dirty="0" err="1" smtClean="0"/>
              <a:t>Services</a:t>
            </a:r>
            <a:endParaRPr lang="es-MX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18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Recovery</a:t>
            </a:r>
            <a:r>
              <a:rPr lang="es-MX" dirty="0" smtClean="0"/>
              <a:t> Management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RSS - </a:t>
            </a:r>
            <a:r>
              <a:rPr lang="es-MX" dirty="0" err="1" smtClean="0"/>
              <a:t>Resource</a:t>
            </a:r>
            <a:r>
              <a:rPr lang="es-MX" dirty="0" smtClean="0"/>
              <a:t> </a:t>
            </a:r>
            <a:r>
              <a:rPr lang="es-MX" dirty="0" err="1" smtClean="0"/>
              <a:t>Recovery</a:t>
            </a:r>
            <a:r>
              <a:rPr lang="es-MX" dirty="0" smtClean="0"/>
              <a:t> </a:t>
            </a:r>
            <a:r>
              <a:rPr lang="es-MX" dirty="0" err="1" smtClean="0"/>
              <a:t>Services</a:t>
            </a:r>
            <a:endParaRPr lang="es-MX" dirty="0" smtClean="0"/>
          </a:p>
          <a:p>
            <a:r>
              <a:rPr lang="es-MX" dirty="0" smtClean="0"/>
              <a:t>RTM  - </a:t>
            </a:r>
            <a:r>
              <a:rPr lang="es-MX" dirty="0" err="1" smtClean="0"/>
              <a:t>Recovery</a:t>
            </a:r>
            <a:r>
              <a:rPr lang="es-MX" dirty="0" smtClean="0"/>
              <a:t> </a:t>
            </a:r>
            <a:r>
              <a:rPr lang="es-MX" dirty="0" err="1" smtClean="0"/>
              <a:t>Termination</a:t>
            </a:r>
            <a:r>
              <a:rPr lang="es-MX" dirty="0" smtClean="0"/>
              <a:t> Manager</a:t>
            </a:r>
          </a:p>
          <a:p>
            <a:r>
              <a:rPr lang="es-MX" dirty="0" smtClean="0"/>
              <a:t>ARM – </a:t>
            </a:r>
            <a:r>
              <a:rPr lang="es-MX" dirty="0" err="1" smtClean="0"/>
              <a:t>Automatic</a:t>
            </a:r>
            <a:r>
              <a:rPr lang="es-MX" dirty="0" smtClean="0"/>
              <a:t> </a:t>
            </a:r>
            <a:r>
              <a:rPr lang="es-MX" dirty="0" err="1" smtClean="0"/>
              <a:t>Restart</a:t>
            </a:r>
            <a:r>
              <a:rPr lang="es-MX" dirty="0" smtClean="0"/>
              <a:t> Manager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19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MAinFRAMES</a:t>
            </a:r>
            <a:r>
              <a:rPr lang="es-MX" dirty="0" smtClean="0"/>
              <a:t> : características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Juegan un papel central en las operaciones diarias de las grandes compañías. </a:t>
            </a:r>
          </a:p>
          <a:p>
            <a:r>
              <a:rPr lang="es-MX" dirty="0" smtClean="0"/>
              <a:t>Se utilizan para aplicaciones bancarias, financieras, cuidado de la salud, gobierno, científicas, entre otras.</a:t>
            </a:r>
          </a:p>
          <a:p>
            <a:r>
              <a:rPr lang="es-MX" dirty="0" smtClean="0"/>
              <a:t>Se originan a partir del </a:t>
            </a:r>
            <a:r>
              <a:rPr lang="es-MX" dirty="0" err="1" smtClean="0"/>
              <a:t>System</a:t>
            </a:r>
            <a:r>
              <a:rPr lang="es-MX" dirty="0" smtClean="0"/>
              <a:t>/360 de IBM(la primera computadora de propósito general)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Security Management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err="1" smtClean="0"/>
              <a:t>Kerberos</a:t>
            </a:r>
            <a:endParaRPr lang="es-MX" dirty="0" smtClean="0"/>
          </a:p>
          <a:p>
            <a:r>
              <a:rPr lang="es-MX" dirty="0" smtClean="0"/>
              <a:t>PKI</a:t>
            </a:r>
          </a:p>
          <a:p>
            <a:r>
              <a:rPr lang="es-MX" dirty="0" smtClean="0"/>
              <a:t>SSL/TLS</a:t>
            </a:r>
          </a:p>
          <a:p>
            <a:r>
              <a:rPr lang="es-MX" dirty="0" smtClean="0"/>
              <a:t>RACF – </a:t>
            </a:r>
            <a:r>
              <a:rPr lang="es-MX" dirty="0" err="1" smtClean="0"/>
              <a:t>Resource</a:t>
            </a:r>
            <a:r>
              <a:rPr lang="es-MX" dirty="0" smtClean="0"/>
              <a:t> Access Control </a:t>
            </a:r>
            <a:r>
              <a:rPr lang="es-MX" dirty="0" err="1" smtClean="0"/>
              <a:t>Facility</a:t>
            </a:r>
            <a:endParaRPr lang="es-MX" dirty="0" smtClean="0"/>
          </a:p>
          <a:p>
            <a:pPr>
              <a:buNone/>
            </a:pPr>
            <a:endParaRPr lang="es-MX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20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JES2 (Job </a:t>
            </a:r>
            <a:r>
              <a:rPr lang="es-ES" dirty="0" err="1" smtClean="0"/>
              <a:t>Entry</a:t>
            </a:r>
            <a:r>
              <a:rPr lang="es-ES" dirty="0" smtClean="0"/>
              <a:t> </a:t>
            </a:r>
            <a:r>
              <a:rPr lang="es-ES" dirty="0" err="1" smtClean="0"/>
              <a:t>Subsystem</a:t>
            </a:r>
            <a:r>
              <a:rPr lang="es-ES" dirty="0" smtClean="0"/>
              <a:t> Versión 2). 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Este subsistema es un planificador de trabajos. </a:t>
            </a:r>
            <a:br>
              <a:rPr lang="es-ES" dirty="0" smtClean="0"/>
            </a:br>
            <a:endParaRPr lang="es-ES" dirty="0" smtClean="0"/>
          </a:p>
          <a:p>
            <a:r>
              <a:rPr lang="es-ES_tradnl" dirty="0" smtClean="0"/>
              <a:t>Todos los trabajos entran en una cola de entrada del JES2 para su ejecución.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21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VTAM  (Virtual </a:t>
            </a:r>
            <a:r>
              <a:rPr lang="es-ES" dirty="0" err="1" smtClean="0"/>
              <a:t>Telecommunication</a:t>
            </a:r>
            <a:r>
              <a:rPr lang="es-ES" dirty="0" smtClean="0"/>
              <a:t> Access </a:t>
            </a:r>
            <a:r>
              <a:rPr lang="es-ES" dirty="0" err="1" smtClean="0"/>
              <a:t>Mode</a:t>
            </a:r>
            <a:r>
              <a:rPr lang="es-ES" dirty="0" smtClean="0"/>
              <a:t>)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Este subsistema da la capa de red necesaria para la comunicación </a:t>
            </a:r>
            <a:br>
              <a:rPr lang="es-ES" dirty="0" smtClean="0"/>
            </a:br>
            <a:endParaRPr lang="es-ES" dirty="0" smtClean="0"/>
          </a:p>
          <a:p>
            <a:r>
              <a:rPr lang="es-ES" dirty="0" smtClean="0"/>
              <a:t>Funciona utilizando el protocolo SNA, pero opciones del VTAM también soportan TCP/IP 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22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RACF (</a:t>
            </a:r>
            <a:r>
              <a:rPr lang="es-ES" dirty="0" err="1" smtClean="0"/>
              <a:t>Resource</a:t>
            </a:r>
            <a:r>
              <a:rPr lang="es-ES" dirty="0" smtClean="0"/>
              <a:t> Access Control </a:t>
            </a:r>
            <a:r>
              <a:rPr lang="es-ES" dirty="0" err="1" smtClean="0"/>
              <a:t>Facility</a:t>
            </a:r>
            <a:r>
              <a:rPr lang="es-ES" dirty="0" smtClean="0"/>
              <a:t>) 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Capa de seguridad infranqueable del SO.</a:t>
            </a:r>
            <a:br>
              <a:rPr lang="es-ES" dirty="0" smtClean="0"/>
            </a:br>
            <a:endParaRPr lang="es-ES" dirty="0" smtClean="0"/>
          </a:p>
          <a:p>
            <a:r>
              <a:rPr lang="es-ES" dirty="0" smtClean="0"/>
              <a:t>Controla no solo los accesos de los usuarios y sus aplicaciones, sino también que otros programas puedan obtener recursos de otros programas o de ficheros que quiera utilizar. 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23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Manejo Dispositivos</a:t>
            </a:r>
            <a:br>
              <a:rPr lang="es-MX" dirty="0" smtClean="0"/>
            </a:br>
            <a:endParaRPr lang="es-ES" dirty="0"/>
          </a:p>
        </p:txBody>
      </p:sp>
      <p:pic>
        <p:nvPicPr>
          <p:cNvPr id="7" name="Content Placeholder 6" descr="hardwareResources.pn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5142" y="1276329"/>
            <a:ext cx="8106116" cy="5081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24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Task</a:t>
            </a:r>
            <a:r>
              <a:rPr lang="es-MX" dirty="0" smtClean="0"/>
              <a:t> Management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JCL – Job Control </a:t>
            </a:r>
            <a:r>
              <a:rPr lang="es-MX" dirty="0" err="1" smtClean="0"/>
              <a:t>Language</a:t>
            </a:r>
            <a:endParaRPr lang="es-MX" dirty="0" smtClean="0"/>
          </a:p>
          <a:p>
            <a:r>
              <a:rPr lang="es-MX" dirty="0" smtClean="0"/>
              <a:t>JES – Job </a:t>
            </a:r>
            <a:r>
              <a:rPr lang="es-MX" dirty="0" err="1" smtClean="0"/>
              <a:t>Entry</a:t>
            </a:r>
            <a:r>
              <a:rPr lang="es-MX" dirty="0" smtClean="0"/>
              <a:t> </a:t>
            </a:r>
            <a:r>
              <a:rPr lang="es-MX" dirty="0" err="1" smtClean="0"/>
              <a:t>Subsystem</a:t>
            </a:r>
            <a:r>
              <a:rPr lang="es-MX" dirty="0" smtClean="0"/>
              <a:t> (intérprete JCL)</a:t>
            </a:r>
          </a:p>
          <a:p>
            <a:r>
              <a:rPr lang="es-MX" dirty="0" smtClean="0"/>
              <a:t>SDSF – </a:t>
            </a:r>
            <a:r>
              <a:rPr lang="es-MX" dirty="0" err="1" smtClean="0"/>
              <a:t>System</a:t>
            </a:r>
            <a:r>
              <a:rPr lang="es-MX" dirty="0" smtClean="0"/>
              <a:t> </a:t>
            </a:r>
            <a:r>
              <a:rPr lang="es-MX" dirty="0" err="1" smtClean="0"/>
              <a:t>Display</a:t>
            </a:r>
            <a:r>
              <a:rPr lang="es-MX" dirty="0" smtClean="0"/>
              <a:t> and </a:t>
            </a:r>
            <a:r>
              <a:rPr lang="es-MX" dirty="0" err="1" smtClean="0"/>
              <a:t>Search</a:t>
            </a:r>
            <a:r>
              <a:rPr lang="es-MX" dirty="0" smtClean="0"/>
              <a:t> </a:t>
            </a:r>
            <a:r>
              <a:rPr lang="es-MX" dirty="0" err="1" smtClean="0"/>
              <a:t>Facility</a:t>
            </a:r>
            <a:endParaRPr lang="es-MX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25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JOBS &amp; </a:t>
            </a:r>
            <a:r>
              <a:rPr lang="es-MX" dirty="0" err="1" smtClean="0"/>
              <a:t>Transactions</a:t>
            </a:r>
            <a:endParaRPr lang="es-ES" dirty="0"/>
          </a:p>
        </p:txBody>
      </p:sp>
      <p:pic>
        <p:nvPicPr>
          <p:cNvPr id="5" name="Content Placeholder 4" descr="jobs_Transactions.pn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11549" y="1571612"/>
            <a:ext cx="8273302" cy="4081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26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Transaction</a:t>
            </a:r>
            <a:r>
              <a:rPr lang="es-MX" dirty="0" smtClean="0"/>
              <a:t> </a:t>
            </a:r>
            <a:r>
              <a:rPr lang="es-MX" dirty="0" err="1" smtClean="0"/>
              <a:t>management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CICS – </a:t>
            </a:r>
            <a:r>
              <a:rPr lang="es-MX" dirty="0" err="1" smtClean="0"/>
              <a:t>Customer</a:t>
            </a:r>
            <a:r>
              <a:rPr lang="es-MX" dirty="0" smtClean="0"/>
              <a:t> </a:t>
            </a:r>
            <a:r>
              <a:rPr lang="es-MX" dirty="0" err="1" smtClean="0"/>
              <a:t>Information</a:t>
            </a:r>
            <a:r>
              <a:rPr lang="es-MX" dirty="0" smtClean="0"/>
              <a:t> Control </a:t>
            </a:r>
            <a:r>
              <a:rPr lang="es-MX" dirty="0" err="1" smtClean="0"/>
              <a:t>System</a:t>
            </a:r>
            <a:endParaRPr lang="es-MX" dirty="0" smtClean="0"/>
          </a:p>
          <a:p>
            <a:r>
              <a:rPr lang="es-MX" dirty="0" smtClean="0"/>
              <a:t>IMS TM – IMS </a:t>
            </a:r>
            <a:r>
              <a:rPr lang="es-MX" dirty="0" err="1" smtClean="0"/>
              <a:t>Transaction</a:t>
            </a:r>
            <a:r>
              <a:rPr lang="es-MX" dirty="0" smtClean="0"/>
              <a:t> Manager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27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Workload</a:t>
            </a:r>
            <a:r>
              <a:rPr lang="es-MX" dirty="0" smtClean="0"/>
              <a:t> </a:t>
            </a:r>
            <a:r>
              <a:rPr lang="es-MX" dirty="0" err="1" smtClean="0"/>
              <a:t>management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WLM  - z/OS </a:t>
            </a:r>
            <a:r>
              <a:rPr lang="es-MX" dirty="0" err="1" smtClean="0"/>
              <a:t>Workload</a:t>
            </a:r>
            <a:r>
              <a:rPr lang="es-MX" dirty="0" smtClean="0"/>
              <a:t> Manager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28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Systems</a:t>
            </a:r>
            <a:r>
              <a:rPr lang="es-MX" dirty="0" smtClean="0"/>
              <a:t> Management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SMP/E – </a:t>
            </a:r>
            <a:r>
              <a:rPr lang="es-MX" dirty="0" err="1" smtClean="0"/>
              <a:t>System</a:t>
            </a:r>
            <a:r>
              <a:rPr lang="es-MX" dirty="0" smtClean="0"/>
              <a:t> </a:t>
            </a:r>
            <a:r>
              <a:rPr lang="es-MX" dirty="0" err="1" smtClean="0"/>
              <a:t>Modification</a:t>
            </a:r>
            <a:r>
              <a:rPr lang="es-MX" dirty="0" smtClean="0"/>
              <a:t> </a:t>
            </a:r>
            <a:r>
              <a:rPr lang="es-MX" dirty="0" err="1" smtClean="0"/>
              <a:t>Program</a:t>
            </a:r>
            <a:r>
              <a:rPr lang="es-MX" dirty="0" smtClean="0"/>
              <a:t>/Extended</a:t>
            </a:r>
          </a:p>
          <a:p>
            <a:r>
              <a:rPr lang="es-MX" dirty="0" smtClean="0"/>
              <a:t>RMF – </a:t>
            </a:r>
            <a:r>
              <a:rPr lang="es-MX" dirty="0" err="1" smtClean="0"/>
              <a:t>Resource</a:t>
            </a:r>
            <a:r>
              <a:rPr lang="es-MX" dirty="0" smtClean="0"/>
              <a:t> </a:t>
            </a:r>
            <a:r>
              <a:rPr lang="es-MX" dirty="0" err="1" smtClean="0"/>
              <a:t>Measurement</a:t>
            </a:r>
            <a:r>
              <a:rPr lang="es-MX" dirty="0" smtClean="0"/>
              <a:t> </a:t>
            </a:r>
            <a:r>
              <a:rPr lang="es-MX" dirty="0" err="1" smtClean="0"/>
              <a:t>Facility</a:t>
            </a:r>
            <a:endParaRPr lang="es-MX" dirty="0" smtClean="0"/>
          </a:p>
          <a:p>
            <a:r>
              <a:rPr lang="es-MX" dirty="0" smtClean="0"/>
              <a:t>SMF – </a:t>
            </a:r>
            <a:r>
              <a:rPr lang="es-MX" dirty="0" err="1" smtClean="0"/>
              <a:t>System</a:t>
            </a:r>
            <a:r>
              <a:rPr lang="es-MX" dirty="0" smtClean="0"/>
              <a:t> Management </a:t>
            </a:r>
            <a:r>
              <a:rPr lang="es-MX" dirty="0" err="1" smtClean="0"/>
              <a:t>Facility</a:t>
            </a:r>
            <a:endParaRPr lang="es-MX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29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MAinFRAMES</a:t>
            </a:r>
            <a:r>
              <a:rPr lang="es-MX" dirty="0" smtClean="0"/>
              <a:t> : características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Sistema operativo para servidores empresariales</a:t>
            </a:r>
            <a:br>
              <a:rPr lang="es-ES_tradnl" dirty="0" smtClean="0"/>
            </a:br>
            <a:endParaRPr lang="es-ES_tradnl" dirty="0" smtClean="0"/>
          </a:p>
          <a:p>
            <a:r>
              <a:rPr lang="es-ES_tradnl" dirty="0" smtClean="0"/>
              <a:t>Desarrollado por IBM</a:t>
            </a:r>
            <a:br>
              <a:rPr lang="es-ES_tradnl" dirty="0" smtClean="0"/>
            </a:br>
            <a:endParaRPr lang="es-ES_tradnl" dirty="0" smtClean="0"/>
          </a:p>
          <a:p>
            <a:r>
              <a:rPr lang="es-ES_tradnl" dirty="0" smtClean="0"/>
              <a:t>Servidor de vanguardia abierto a las comunicaciones</a:t>
            </a:r>
          </a:p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Programming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HLASM – </a:t>
            </a:r>
            <a:r>
              <a:rPr lang="es-MX" dirty="0" err="1" smtClean="0"/>
              <a:t>High-level</a:t>
            </a:r>
            <a:r>
              <a:rPr lang="es-MX" dirty="0" smtClean="0"/>
              <a:t> </a:t>
            </a:r>
            <a:r>
              <a:rPr lang="es-MX" dirty="0" err="1" smtClean="0"/>
              <a:t>assembler</a:t>
            </a:r>
            <a:r>
              <a:rPr lang="es-MX" dirty="0" smtClean="0"/>
              <a:t> </a:t>
            </a:r>
            <a:r>
              <a:rPr lang="es-MX" dirty="0" err="1" smtClean="0"/>
              <a:t>language</a:t>
            </a:r>
            <a:endParaRPr lang="es-MX" dirty="0" smtClean="0"/>
          </a:p>
          <a:p>
            <a:r>
              <a:rPr lang="es-MX" dirty="0" smtClean="0"/>
              <a:t>C/C++</a:t>
            </a:r>
          </a:p>
          <a:p>
            <a:r>
              <a:rPr lang="es-MX" dirty="0" smtClean="0"/>
              <a:t>COBOL – </a:t>
            </a:r>
            <a:r>
              <a:rPr lang="es-MX" dirty="0" err="1" smtClean="0"/>
              <a:t>Common</a:t>
            </a:r>
            <a:r>
              <a:rPr lang="es-MX" dirty="0" smtClean="0"/>
              <a:t> Business </a:t>
            </a:r>
            <a:r>
              <a:rPr lang="es-MX" dirty="0" err="1" smtClean="0"/>
              <a:t>Oriented</a:t>
            </a:r>
            <a:r>
              <a:rPr lang="es-MX" dirty="0" smtClean="0"/>
              <a:t> </a:t>
            </a:r>
            <a:r>
              <a:rPr lang="es-MX" dirty="0" err="1" smtClean="0"/>
              <a:t>Language</a:t>
            </a:r>
            <a:endParaRPr lang="es-MX" dirty="0" smtClean="0"/>
          </a:p>
          <a:p>
            <a:r>
              <a:rPr lang="es-MX" dirty="0" smtClean="0"/>
              <a:t>PL/I – 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business</a:t>
            </a:r>
            <a:r>
              <a:rPr lang="es-MX" dirty="0" smtClean="0"/>
              <a:t> </a:t>
            </a:r>
            <a:r>
              <a:rPr lang="es-MX" dirty="0" err="1" smtClean="0"/>
              <a:t>applications</a:t>
            </a:r>
            <a:endParaRPr lang="es-MX" dirty="0" smtClean="0"/>
          </a:p>
          <a:p>
            <a:r>
              <a:rPr lang="es-MX" dirty="0" smtClean="0"/>
              <a:t>JAVA</a:t>
            </a:r>
          </a:p>
          <a:p>
            <a:r>
              <a:rPr lang="es-MX" dirty="0" smtClean="0"/>
              <a:t>REXX – </a:t>
            </a:r>
            <a:r>
              <a:rPr lang="es-MX" dirty="0" err="1" smtClean="0"/>
              <a:t>high-level</a:t>
            </a:r>
            <a:r>
              <a:rPr lang="es-MX" dirty="0" smtClean="0"/>
              <a:t> </a:t>
            </a:r>
            <a:r>
              <a:rPr lang="es-MX" dirty="0" err="1" smtClean="0"/>
              <a:t>language</a:t>
            </a:r>
            <a:endParaRPr lang="es-MX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30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programming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err="1" smtClean="0"/>
              <a:t>Language</a:t>
            </a:r>
            <a:r>
              <a:rPr lang="es-MX" dirty="0" smtClean="0"/>
              <a:t> </a:t>
            </a:r>
            <a:r>
              <a:rPr lang="es-MX" dirty="0" err="1" smtClean="0"/>
              <a:t>Environment</a:t>
            </a:r>
            <a:endParaRPr lang="es-MX" dirty="0" smtClean="0"/>
          </a:p>
          <a:p>
            <a:r>
              <a:rPr lang="es-MX" dirty="0" err="1" smtClean="0"/>
              <a:t>WebSphere</a:t>
            </a:r>
            <a:r>
              <a:rPr lang="es-MX" dirty="0" smtClean="0"/>
              <a:t> </a:t>
            </a:r>
            <a:r>
              <a:rPr lang="es-MX" dirty="0" err="1" smtClean="0"/>
              <a:t>Product</a:t>
            </a:r>
            <a:r>
              <a:rPr lang="es-MX" dirty="0" smtClean="0"/>
              <a:t> </a:t>
            </a:r>
            <a:r>
              <a:rPr lang="es-MX" dirty="0" err="1" smtClean="0"/>
              <a:t>Family</a:t>
            </a:r>
            <a:r>
              <a:rPr lang="es-MX" dirty="0" smtClean="0"/>
              <a:t>– middleware 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application</a:t>
            </a:r>
            <a:r>
              <a:rPr lang="es-MX" dirty="0" smtClean="0"/>
              <a:t> </a:t>
            </a:r>
            <a:r>
              <a:rPr lang="es-MX" dirty="0" err="1" smtClean="0"/>
              <a:t>infrastructure</a:t>
            </a:r>
            <a:endParaRPr lang="es-MX" dirty="0" smtClean="0"/>
          </a:p>
          <a:p>
            <a:endParaRPr lang="es-MX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31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Middleware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CICS</a:t>
            </a:r>
          </a:p>
          <a:p>
            <a:r>
              <a:rPr lang="es-MX" dirty="0" smtClean="0"/>
              <a:t>DB2 UDB</a:t>
            </a:r>
          </a:p>
          <a:p>
            <a:r>
              <a:rPr lang="es-MX" dirty="0" err="1" smtClean="0"/>
              <a:t>WebSphere</a:t>
            </a:r>
            <a:r>
              <a:rPr lang="es-MX" dirty="0" smtClean="0"/>
              <a:t> </a:t>
            </a:r>
            <a:r>
              <a:rPr lang="es-MX" dirty="0" err="1" smtClean="0"/>
              <a:t>Product</a:t>
            </a:r>
            <a:r>
              <a:rPr lang="es-MX" dirty="0" smtClean="0"/>
              <a:t> </a:t>
            </a:r>
            <a:r>
              <a:rPr lang="es-MX" dirty="0" err="1" smtClean="0"/>
              <a:t>Family</a:t>
            </a:r>
            <a:endParaRPr lang="es-MX" dirty="0" smtClean="0"/>
          </a:p>
          <a:p>
            <a:r>
              <a:rPr lang="es-MX" dirty="0" smtClean="0"/>
              <a:t>IMS(TM and DB)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32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Ligas interesantes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err="1" smtClean="0"/>
              <a:t>Master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Mainframe </a:t>
            </a:r>
            <a:r>
              <a:rPr lang="es-MX" dirty="0" err="1" smtClean="0"/>
              <a:t>Contest</a:t>
            </a:r>
            <a:r>
              <a:rPr lang="es-MX" dirty="0" smtClean="0"/>
              <a:t>: </a:t>
            </a:r>
            <a:r>
              <a:rPr lang="es-MX" dirty="0" smtClean="0">
                <a:hlinkClick r:id="rId2"/>
              </a:rPr>
              <a:t>http</a:t>
            </a:r>
            <a:r>
              <a:rPr lang="es-MX" dirty="0" smtClean="0">
                <a:hlinkClick r:id="rId2"/>
              </a:rPr>
              <a:t>://</a:t>
            </a:r>
            <a:r>
              <a:rPr lang="es-MX" dirty="0" smtClean="0">
                <a:hlinkClick r:id="rId2"/>
              </a:rPr>
              <a:t>www-304.ibm.com/jct09002c/university/students/contests/mainframecontest2007.html</a:t>
            </a:r>
            <a:endParaRPr lang="es-MX" dirty="0" smtClean="0"/>
          </a:p>
          <a:p>
            <a:r>
              <a:rPr lang="es-MX" dirty="0" smtClean="0"/>
              <a:t>z/OS </a:t>
            </a:r>
            <a:r>
              <a:rPr lang="es-MX" dirty="0" err="1" smtClean="0"/>
              <a:t>Basics</a:t>
            </a:r>
            <a:r>
              <a:rPr lang="es-MX" dirty="0" smtClean="0"/>
              <a:t> </a:t>
            </a:r>
            <a:r>
              <a:rPr lang="es-MX" dirty="0" err="1" smtClean="0"/>
              <a:t>Interactive</a:t>
            </a:r>
            <a:r>
              <a:rPr lang="es-MX" dirty="0" smtClean="0"/>
              <a:t> Module</a:t>
            </a:r>
            <a:r>
              <a:rPr lang="es-ES" dirty="0" smtClean="0"/>
              <a:t>: </a:t>
            </a:r>
            <a:r>
              <a:rPr lang="es-ES" dirty="0" smtClean="0">
                <a:hlinkClick r:id="rId3"/>
              </a:rPr>
              <a:t>http://</a:t>
            </a:r>
            <a:r>
              <a:rPr lang="es-ES" dirty="0" smtClean="0">
                <a:hlinkClick r:id="rId3"/>
              </a:rPr>
              <a:t>www-304.ibm.com/jct09002c/university/scholars/products/zseries/zOSBasics.exe</a:t>
            </a:r>
            <a:endParaRPr lang="es-ES" dirty="0" smtClean="0"/>
          </a:p>
          <a:p>
            <a:pPr>
              <a:buNone/>
            </a:pPr>
            <a:endParaRPr lang="es-MX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33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Mainframes: características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Número de procesadores</a:t>
            </a:r>
          </a:p>
          <a:p>
            <a:r>
              <a:rPr lang="es-MX" dirty="0" smtClean="0"/>
              <a:t>Velocidad de los procesadores</a:t>
            </a:r>
          </a:p>
          <a:p>
            <a:r>
              <a:rPr lang="es-MX" dirty="0" smtClean="0"/>
              <a:t>Memoria Física</a:t>
            </a:r>
          </a:p>
          <a:p>
            <a:r>
              <a:rPr lang="es-MX" dirty="0" smtClean="0"/>
              <a:t>Automatización de chequeo de errores de Hardware</a:t>
            </a:r>
          </a:p>
          <a:p>
            <a:r>
              <a:rPr lang="es-MX" dirty="0" smtClean="0"/>
              <a:t>Recuperación</a:t>
            </a:r>
          </a:p>
          <a:p>
            <a:r>
              <a:rPr lang="es-MX" dirty="0" smtClean="0"/>
              <a:t>I/O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MAINFRAMES: características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Operación de múltiples copias del mismo OS a la vez (</a:t>
            </a:r>
            <a:r>
              <a:rPr lang="es-MX" dirty="0" err="1" smtClean="0"/>
              <a:t>Parallel</a:t>
            </a:r>
            <a:r>
              <a:rPr lang="es-MX" dirty="0" smtClean="0"/>
              <a:t> </a:t>
            </a:r>
            <a:r>
              <a:rPr lang="es-MX" dirty="0" err="1" smtClean="0"/>
              <a:t>Sysplex</a:t>
            </a:r>
            <a:r>
              <a:rPr lang="es-MX" dirty="0" smtClean="0"/>
              <a:t>)</a:t>
            </a:r>
          </a:p>
          <a:p>
            <a:r>
              <a:rPr lang="es-MX" dirty="0" smtClean="0"/>
              <a:t>Habilidad de compartir datos entre múltiples sistemas</a:t>
            </a:r>
          </a:p>
          <a:p>
            <a:r>
              <a:rPr lang="es-MX" dirty="0" smtClean="0"/>
              <a:t>Administración centralizada de recursos</a:t>
            </a:r>
          </a:p>
          <a:p>
            <a:endParaRPr lang="es-MX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5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Factores para usar un mainframe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Confiabilidad</a:t>
            </a:r>
          </a:p>
          <a:p>
            <a:r>
              <a:rPr lang="es-MX" dirty="0" smtClean="0"/>
              <a:t>Recuperación</a:t>
            </a:r>
          </a:p>
          <a:p>
            <a:r>
              <a:rPr lang="es-MX" dirty="0" smtClean="0"/>
              <a:t>Disponibilidad</a:t>
            </a:r>
          </a:p>
          <a:p>
            <a:r>
              <a:rPr lang="es-MX" dirty="0" smtClean="0"/>
              <a:t>Seguridad</a:t>
            </a:r>
          </a:p>
          <a:p>
            <a:r>
              <a:rPr lang="es-MX" dirty="0" smtClean="0"/>
              <a:t>Escalabilidad</a:t>
            </a:r>
          </a:p>
          <a:p>
            <a:r>
              <a:rPr lang="es-MX" dirty="0" smtClean="0"/>
              <a:t>Compatibilidad continua</a:t>
            </a:r>
          </a:p>
          <a:p>
            <a:r>
              <a:rPr lang="es-MX" dirty="0" smtClean="0"/>
              <a:t>Arquitectura evolucionada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6</a:t>
            </a:fld>
            <a:endParaRPr lang="es-ES"/>
          </a:p>
        </p:txBody>
      </p:sp>
      <p:pic>
        <p:nvPicPr>
          <p:cNvPr id="7" name="Picture 6" descr="superdomeballmer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40179" t="14305"/>
          <a:stretch>
            <a:fillRect/>
          </a:stretch>
        </p:blipFill>
        <p:spPr>
          <a:xfrm>
            <a:off x="6000760" y="2071678"/>
            <a:ext cx="1595430" cy="29956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OS para la administración de mainframes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z/VM</a:t>
            </a:r>
          </a:p>
          <a:p>
            <a:r>
              <a:rPr lang="es-MX" dirty="0" smtClean="0"/>
              <a:t>z/VSE</a:t>
            </a:r>
          </a:p>
          <a:p>
            <a:r>
              <a:rPr lang="es-MX" dirty="0" smtClean="0"/>
              <a:t>Linux para </a:t>
            </a:r>
            <a:r>
              <a:rPr lang="es-MX" dirty="0" err="1" smtClean="0"/>
              <a:t>Zseries</a:t>
            </a:r>
            <a:endParaRPr lang="es-MX" dirty="0" smtClean="0"/>
          </a:p>
          <a:p>
            <a:r>
              <a:rPr lang="es-MX" dirty="0" smtClean="0"/>
              <a:t>z/TPF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7</a:t>
            </a:fld>
            <a:endParaRPr lang="es-ES"/>
          </a:p>
        </p:txBody>
      </p:sp>
      <p:pic>
        <p:nvPicPr>
          <p:cNvPr id="7" name="Picture 6" descr="mainframeViej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648" y="3305360"/>
            <a:ext cx="3467004" cy="2052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Z/OS - Características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Uso de </a:t>
            </a:r>
            <a:r>
              <a:rPr lang="es-MX" dirty="0" err="1" smtClean="0"/>
              <a:t>Address</a:t>
            </a:r>
            <a:r>
              <a:rPr lang="es-MX" dirty="0" smtClean="0"/>
              <a:t> </a:t>
            </a:r>
            <a:r>
              <a:rPr lang="es-MX" dirty="0" err="1" smtClean="0"/>
              <a:t>Spaces</a:t>
            </a:r>
            <a:r>
              <a:rPr lang="es-MX" dirty="0" smtClean="0"/>
              <a:t> – Áreas privadas y pública</a:t>
            </a:r>
          </a:p>
          <a:p>
            <a:r>
              <a:rPr lang="es-MX" dirty="0" smtClean="0"/>
              <a:t>Integridad de los datos</a:t>
            </a:r>
          </a:p>
          <a:p>
            <a:r>
              <a:rPr lang="es-MX" dirty="0" smtClean="0"/>
              <a:t>Manejo de varios trabajos sin necesidad de interacción del usuario</a:t>
            </a:r>
          </a:p>
          <a:p>
            <a:r>
              <a:rPr lang="es-MX" dirty="0" smtClean="0"/>
              <a:t>Múltiples sistemas de comunicación a la vez</a:t>
            </a:r>
          </a:p>
          <a:p>
            <a:r>
              <a:rPr lang="es-MX" dirty="0" smtClean="0"/>
              <a:t>Varios niveles de recuperación</a:t>
            </a:r>
          </a:p>
          <a:p>
            <a:r>
              <a:rPr lang="es-MX" dirty="0" smtClean="0"/>
              <a:t>Balanceo de recursos automático o manual</a:t>
            </a:r>
          </a:p>
          <a:p>
            <a:endParaRPr lang="es-MX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8</a:t>
            </a:fld>
            <a:endParaRPr lang="es-E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Z/OS - Módulos</a:t>
            </a:r>
            <a:endParaRPr lang="es-E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s-MX" dirty="0" smtClean="0"/>
              <a:t>Network Management</a:t>
            </a:r>
          </a:p>
          <a:p>
            <a:r>
              <a:rPr lang="es-MX" dirty="0" smtClean="0"/>
              <a:t>Data Management</a:t>
            </a:r>
          </a:p>
          <a:p>
            <a:r>
              <a:rPr lang="es-MX" dirty="0" err="1" smtClean="0"/>
              <a:t>Configuration</a:t>
            </a:r>
            <a:r>
              <a:rPr lang="es-MX" dirty="0" smtClean="0"/>
              <a:t> Management</a:t>
            </a:r>
          </a:p>
          <a:p>
            <a:r>
              <a:rPr lang="es-MX" dirty="0" err="1" smtClean="0"/>
              <a:t>Interactive</a:t>
            </a:r>
            <a:r>
              <a:rPr lang="es-MX" dirty="0" smtClean="0"/>
              <a:t> </a:t>
            </a:r>
            <a:r>
              <a:rPr lang="es-MX" dirty="0" err="1" smtClean="0"/>
              <a:t>Facilities</a:t>
            </a:r>
            <a:endParaRPr lang="es-MX" dirty="0" smtClean="0"/>
          </a:p>
          <a:p>
            <a:r>
              <a:rPr lang="es-MX" dirty="0" err="1" smtClean="0"/>
              <a:t>Recovery</a:t>
            </a:r>
            <a:r>
              <a:rPr lang="es-MX" dirty="0" smtClean="0"/>
              <a:t> Management</a:t>
            </a:r>
          </a:p>
          <a:p>
            <a:r>
              <a:rPr lang="es-MX" dirty="0" smtClean="0"/>
              <a:t>Security Management</a:t>
            </a:r>
          </a:p>
          <a:p>
            <a:r>
              <a:rPr lang="es-MX" dirty="0" err="1" smtClean="0"/>
              <a:t>Task</a:t>
            </a:r>
            <a:r>
              <a:rPr lang="es-MX" dirty="0" smtClean="0"/>
              <a:t> Management</a:t>
            </a:r>
          </a:p>
          <a:p>
            <a:r>
              <a:rPr lang="es-MX" dirty="0" err="1" smtClean="0"/>
              <a:t>Transaction</a:t>
            </a:r>
            <a:r>
              <a:rPr lang="es-MX" dirty="0" smtClean="0"/>
              <a:t> Management</a:t>
            </a:r>
          </a:p>
          <a:p>
            <a:r>
              <a:rPr lang="es-MX" dirty="0" err="1" smtClean="0"/>
              <a:t>Workload</a:t>
            </a:r>
            <a:r>
              <a:rPr lang="es-MX" dirty="0" smtClean="0"/>
              <a:t> Management</a:t>
            </a:r>
          </a:p>
          <a:p>
            <a:r>
              <a:rPr lang="es-MX" dirty="0" err="1" smtClean="0"/>
              <a:t>System</a:t>
            </a:r>
            <a:r>
              <a:rPr lang="es-MX" dirty="0" smtClean="0"/>
              <a:t> Management</a:t>
            </a:r>
          </a:p>
          <a:p>
            <a:r>
              <a:rPr lang="es-MX" dirty="0" err="1" smtClean="0"/>
              <a:t>Programming</a:t>
            </a:r>
            <a:endParaRPr lang="es-MX" dirty="0" smtClean="0"/>
          </a:p>
          <a:p>
            <a:r>
              <a:rPr lang="es-MX" dirty="0" smtClean="0"/>
              <a:t>Middleware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D65F5-A5DF-430B-95F1-82E725431847}" type="slidenum">
              <a:rPr lang="es-ES" smtClean="0"/>
              <a:pPr/>
              <a:t>9</a:t>
            </a:fld>
            <a:endParaRPr lang="es-ES"/>
          </a:p>
        </p:txBody>
      </p:sp>
      <p:pic>
        <p:nvPicPr>
          <p:cNvPr id="7" name="Content Placeholder 4" descr="mainframeFOTOViej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2285992"/>
            <a:ext cx="3081212" cy="24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</TotalTime>
  <Words>583</Words>
  <Application>Microsoft Office PowerPoint</Application>
  <PresentationFormat>On-screen Show (4:3)</PresentationFormat>
  <Paragraphs>172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Trek</vt:lpstr>
      <vt:lpstr>Z/OS</vt:lpstr>
      <vt:lpstr>MAinFRAMES : características</vt:lpstr>
      <vt:lpstr>MAinFRAMES : características</vt:lpstr>
      <vt:lpstr>Mainframes: características</vt:lpstr>
      <vt:lpstr>MAINFRAMES: características</vt:lpstr>
      <vt:lpstr>Factores para usar un mainframe</vt:lpstr>
      <vt:lpstr>OS para la administración de mainframes</vt:lpstr>
      <vt:lpstr>Z/OS - Características</vt:lpstr>
      <vt:lpstr>Z/OS - Módulos</vt:lpstr>
      <vt:lpstr>Tecnología Sysplex</vt:lpstr>
      <vt:lpstr>2 Modos de Hardware</vt:lpstr>
      <vt:lpstr>Master Console</vt:lpstr>
      <vt:lpstr>Master Scheduler </vt:lpstr>
      <vt:lpstr>Slide 14</vt:lpstr>
      <vt:lpstr>Network Management</vt:lpstr>
      <vt:lpstr>System management</vt:lpstr>
      <vt:lpstr>Configuration Management</vt:lpstr>
      <vt:lpstr>Interactive facilities</vt:lpstr>
      <vt:lpstr>Recovery Management</vt:lpstr>
      <vt:lpstr>Security Management</vt:lpstr>
      <vt:lpstr>JES2 (Job Entry Subsystem Versión 2). </vt:lpstr>
      <vt:lpstr>VTAM  (Virtual Telecommunication Access Mode)</vt:lpstr>
      <vt:lpstr>RACF (Resource Access Control Facility) </vt:lpstr>
      <vt:lpstr>Manejo Dispositivos </vt:lpstr>
      <vt:lpstr>Task Management</vt:lpstr>
      <vt:lpstr>JOBS &amp; Transactions</vt:lpstr>
      <vt:lpstr>Transaction management</vt:lpstr>
      <vt:lpstr>Workload management</vt:lpstr>
      <vt:lpstr>Systems Management</vt:lpstr>
      <vt:lpstr>Programming</vt:lpstr>
      <vt:lpstr>programming</vt:lpstr>
      <vt:lpstr>Middleware</vt:lpstr>
      <vt:lpstr>Ligas interesantes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Z/OS</dc:title>
  <dc:creator>Rogelio Bernal Cárdenas</dc:creator>
  <cp:lastModifiedBy>Rogelio Bernal Cárdenas</cp:lastModifiedBy>
  <cp:revision>16</cp:revision>
  <dcterms:created xsi:type="dcterms:W3CDTF">2007-11-14T18:12:56Z</dcterms:created>
  <dcterms:modified xsi:type="dcterms:W3CDTF">2007-11-14T20:52:06Z</dcterms:modified>
</cp:coreProperties>
</file>