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72" r:id="rId12"/>
    <p:sldId id="268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2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1/9/12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1/9/12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1/9/12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1/9/12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1/9/12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1/9/12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iescobar@itesm.mx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TC2015</a:t>
            </a:r>
          </a:p>
          <a:p>
            <a:r>
              <a:rPr lang="en-US" dirty="0" smtClean="0"/>
              <a:t>Prof. </a:t>
            </a:r>
            <a:r>
              <a:rPr lang="en-US" dirty="0" err="1" smtClean="0"/>
              <a:t>Msc</a:t>
            </a:r>
            <a:r>
              <a:rPr lang="en-US" dirty="0" smtClean="0"/>
              <a:t>. Ivan Alejandro Escobar Broitman</a:t>
            </a:r>
          </a:p>
          <a:p>
            <a:r>
              <a:rPr lang="en-US" dirty="0" smtClean="0">
                <a:hlinkClick r:id="rId2"/>
              </a:rPr>
              <a:t>iescobar@itesm.mx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b="1" dirty="0" smtClean="0"/>
              <a:t>Desarrollo de Aplicaciones en Lenguaje Ensamblador</a:t>
            </a:r>
            <a:br>
              <a:rPr lang="es-ES_tradnl" b="1" dirty="0" smtClean="0"/>
            </a:br>
            <a:r>
              <a:rPr lang="es-ES_tradnl" b="1" dirty="0" smtClean="0"/>
              <a:t>v.2012</a:t>
            </a:r>
            <a:endParaRPr lang="es-ES_tradnl" b="1" dirty="0"/>
          </a:p>
        </p:txBody>
      </p:sp>
    </p:spTree>
    <p:extLst>
      <p:ext uri="{BB962C8B-B14F-4D97-AF65-F5344CB8AC3E}">
        <p14:creationId xmlns:p14="http://schemas.microsoft.com/office/powerpoint/2010/main" val="1939959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Intel x86:</a:t>
            </a:r>
          </a:p>
          <a:p>
            <a:pPr lvl="1"/>
            <a:r>
              <a:rPr lang="en-US" dirty="0" err="1" smtClean="0"/>
              <a:t>Netwide</a:t>
            </a:r>
            <a:r>
              <a:rPr lang="en-US" dirty="0" smtClean="0"/>
              <a:t> Assembler. </a:t>
            </a:r>
            <a:r>
              <a:rPr lang="en-US" dirty="0" smtClean="0">
                <a:solidFill>
                  <a:srgbClr val="FF0000"/>
                </a:solidFill>
              </a:rPr>
              <a:t>(recommended)</a:t>
            </a:r>
            <a:endParaRPr lang="en-US" dirty="0" smtClean="0"/>
          </a:p>
          <a:p>
            <a:pPr lvl="2"/>
            <a:r>
              <a:rPr lang="en-US" dirty="0" smtClean="0"/>
              <a:t>(NASM</a:t>
            </a:r>
            <a:r>
              <a:rPr lang="en-US" dirty="0"/>
              <a:t>) (DOS/LINUX/WIN32/</a:t>
            </a:r>
            <a:r>
              <a:rPr lang="en-US" dirty="0" smtClean="0"/>
              <a:t>UNIX). </a:t>
            </a:r>
          </a:p>
          <a:p>
            <a:pPr lvl="2"/>
            <a:r>
              <a:rPr lang="en-US" dirty="0" smtClean="0"/>
              <a:t>32 y 64 bits.</a:t>
            </a:r>
          </a:p>
          <a:p>
            <a:pPr lvl="1"/>
            <a:r>
              <a:rPr lang="en-US" dirty="0" smtClean="0"/>
              <a:t>Flat Assembler. </a:t>
            </a:r>
          </a:p>
          <a:p>
            <a:pPr lvl="2"/>
            <a:r>
              <a:rPr lang="en-US" dirty="0" smtClean="0"/>
              <a:t>(FASM) (DOS/LINUX/WIN32/UNIX).</a:t>
            </a:r>
          </a:p>
          <a:p>
            <a:pPr lvl="2"/>
            <a:r>
              <a:rPr lang="en-US" dirty="0" smtClean="0"/>
              <a:t>32 y 64 bits.</a:t>
            </a:r>
          </a:p>
          <a:p>
            <a:pPr lvl="1"/>
            <a:r>
              <a:rPr lang="en-US" smtClean="0"/>
              <a:t>YASM</a:t>
            </a:r>
            <a:r>
              <a:rPr lang="en-US">
                <a:sym typeface="Wingdings"/>
              </a:rPr>
              <a:t> </a:t>
            </a:r>
            <a:r>
              <a:rPr lang="en-US" smtClean="0">
                <a:solidFill>
                  <a:srgbClr val="FF0000"/>
                </a:solidFill>
              </a:rPr>
              <a:t>(recommended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 smtClean="0"/>
          </a:p>
          <a:p>
            <a:pPr lvl="2"/>
            <a:r>
              <a:rPr lang="en-US" dirty="0" smtClean="0"/>
              <a:t>NASM syntax compatible.</a:t>
            </a:r>
          </a:p>
          <a:p>
            <a:pPr lvl="2"/>
            <a:r>
              <a:rPr lang="en-US" dirty="0" smtClean="0"/>
              <a:t>64 bit.</a:t>
            </a:r>
          </a:p>
          <a:p>
            <a:pPr lvl="1"/>
            <a:r>
              <a:rPr lang="en-US" dirty="0" smtClean="0"/>
              <a:t>Debugger:</a:t>
            </a:r>
          </a:p>
          <a:p>
            <a:pPr lvl="2"/>
            <a:r>
              <a:rPr lang="en-US" dirty="0" smtClean="0"/>
              <a:t>GDB, DDD.</a:t>
            </a:r>
          </a:p>
          <a:p>
            <a:pPr lvl="2"/>
            <a:r>
              <a:rPr lang="en-US" dirty="0" smtClean="0"/>
              <a:t>Microsoft Visual Studio 6 o </a:t>
            </a:r>
            <a:r>
              <a:rPr lang="en-US" dirty="0" err="1" smtClean="0"/>
              <a:t>.Net</a:t>
            </a:r>
            <a:endParaRPr lang="en-US" dirty="0"/>
          </a:p>
          <a:p>
            <a:pPr lvl="2"/>
            <a:r>
              <a:rPr lang="en-US" dirty="0" smtClean="0"/>
              <a:t>Free Debuggers. (</a:t>
            </a:r>
            <a:r>
              <a:rPr lang="en-US" dirty="0" err="1" smtClean="0"/>
              <a:t>Actividad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Software a Manejar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8935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MCS51:</a:t>
            </a:r>
          </a:p>
          <a:p>
            <a:pPr lvl="1"/>
            <a:r>
              <a:rPr lang="en-US" dirty="0" err="1" smtClean="0"/>
              <a:t>Keil</a:t>
            </a:r>
            <a:r>
              <a:rPr lang="en-US" dirty="0" smtClean="0"/>
              <a:t> 8051 Development Tools.</a:t>
            </a:r>
          </a:p>
          <a:p>
            <a:pPr lvl="2"/>
            <a:r>
              <a:rPr lang="en-US" dirty="0" err="1" smtClean="0"/>
              <a:t>Microvision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C51.</a:t>
            </a:r>
          </a:p>
          <a:p>
            <a:pPr lvl="1"/>
            <a:r>
              <a:rPr lang="en-US" dirty="0" smtClean="0"/>
              <a:t>Proteus.</a:t>
            </a:r>
          </a:p>
          <a:p>
            <a:pPr lvl="1"/>
            <a:r>
              <a:rPr lang="en-US" dirty="0" smtClean="0"/>
              <a:t>Emul8051</a:t>
            </a:r>
          </a:p>
          <a:p>
            <a:pPr lvl="1"/>
            <a:r>
              <a:rPr lang="en-US" dirty="0" smtClean="0"/>
              <a:t>AVR Studio 4.19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Software a Manejar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13344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Intel 8051:</a:t>
            </a:r>
          </a:p>
          <a:p>
            <a:pPr lvl="1"/>
            <a:r>
              <a:rPr lang="en-US" dirty="0" smtClean="0"/>
              <a:t>8031 </a:t>
            </a:r>
            <a:r>
              <a:rPr lang="en-US" dirty="0" err="1" smtClean="0"/>
              <a:t>básico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8051 </a:t>
            </a:r>
            <a:r>
              <a:rPr lang="en-US" dirty="0" err="1" smtClean="0"/>
              <a:t>básico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87C51</a:t>
            </a:r>
          </a:p>
          <a:p>
            <a:r>
              <a:rPr lang="en-US" dirty="0" smtClean="0"/>
              <a:t>Atmel AT89C51:</a:t>
            </a:r>
          </a:p>
          <a:p>
            <a:pPr lvl="1"/>
            <a:r>
              <a:rPr lang="en-US" dirty="0" err="1" smtClean="0"/>
              <a:t>Programación</a:t>
            </a:r>
            <a:r>
              <a:rPr lang="en-US" dirty="0" smtClean="0"/>
              <a:t> en </a:t>
            </a:r>
            <a:r>
              <a:rPr lang="en-US" dirty="0" err="1" smtClean="0"/>
              <a:t>paralelo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Atmel AT89S51:</a:t>
            </a:r>
          </a:p>
          <a:p>
            <a:pPr lvl="1"/>
            <a:r>
              <a:rPr lang="en-US" dirty="0" err="1" smtClean="0"/>
              <a:t>Programación</a:t>
            </a:r>
            <a:r>
              <a:rPr lang="en-US" dirty="0" smtClean="0"/>
              <a:t> via serial.</a:t>
            </a:r>
          </a:p>
          <a:p>
            <a:r>
              <a:rPr lang="en-US" dirty="0" smtClean="0"/>
              <a:t>ARM:</a:t>
            </a:r>
          </a:p>
          <a:p>
            <a:pPr lvl="1"/>
            <a:r>
              <a:rPr lang="en-US" dirty="0"/>
              <a:t>EKK-LM3S811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Microcontroladores</a:t>
            </a:r>
            <a:r>
              <a:rPr lang="en-US" dirty="0" smtClean="0"/>
              <a:t> a </a:t>
            </a:r>
            <a:r>
              <a:rPr lang="en-US" dirty="0" err="1" smtClean="0"/>
              <a:t>Manejar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3116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800" dirty="0" smtClean="0"/>
          </a:p>
          <a:p>
            <a:endParaRPr lang="en-US" sz="4800" dirty="0"/>
          </a:p>
          <a:p>
            <a:r>
              <a:rPr lang="en-US" sz="4800" dirty="0" err="1" smtClean="0"/>
              <a:t>Dudas</a:t>
            </a:r>
            <a:r>
              <a:rPr lang="en-US" sz="4800" dirty="0" smtClean="0"/>
              <a:t>?</a:t>
            </a:r>
            <a:endParaRPr lang="en-US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 smtClean="0"/>
              <a:t>Preguntas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06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¿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programar</a:t>
            </a:r>
            <a:r>
              <a:rPr lang="en-US" dirty="0" smtClean="0"/>
              <a:t> en </a:t>
            </a:r>
            <a:r>
              <a:rPr lang="en-US" dirty="0" err="1" smtClean="0"/>
              <a:t>ensamblador</a:t>
            </a:r>
            <a:r>
              <a:rPr lang="en-US" dirty="0" smtClean="0"/>
              <a:t>?</a:t>
            </a:r>
          </a:p>
          <a:p>
            <a:r>
              <a:rPr lang="en-US" dirty="0" smtClean="0"/>
              <a:t>¿</a:t>
            </a:r>
            <a:r>
              <a:rPr lang="en-US" dirty="0" err="1" smtClean="0"/>
              <a:t>Quién</a:t>
            </a:r>
            <a:r>
              <a:rPr lang="en-US" dirty="0" smtClean="0"/>
              <a:t> </a:t>
            </a:r>
            <a:r>
              <a:rPr lang="en-US" dirty="0" err="1" smtClean="0"/>
              <a:t>usa</a:t>
            </a:r>
            <a:r>
              <a:rPr lang="en-US" dirty="0" smtClean="0"/>
              <a:t> </a:t>
            </a:r>
            <a:r>
              <a:rPr lang="en-US" dirty="0" err="1" smtClean="0"/>
              <a:t>emsamblador</a:t>
            </a:r>
            <a:r>
              <a:rPr lang="en-US" dirty="0" smtClean="0"/>
              <a:t>?</a:t>
            </a:r>
          </a:p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ventajas</a:t>
            </a:r>
            <a:r>
              <a:rPr lang="en-US" dirty="0" smtClean="0"/>
              <a:t> </a:t>
            </a:r>
            <a:r>
              <a:rPr lang="en-US" dirty="0" err="1" smtClean="0"/>
              <a:t>ofrece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Actividad</a:t>
            </a:r>
            <a:r>
              <a:rPr lang="en-US" dirty="0" smtClean="0"/>
              <a:t> 1: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427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_tradnl" dirty="0" smtClean="0"/>
          </a:p>
          <a:p>
            <a:r>
              <a:rPr lang="es-ES_tradnl" dirty="0" smtClean="0"/>
              <a:t>Al finalizar este curso, el alumno comprenderá la arquitectura, el funcionamiento y las técnicas de programación no sólo de un microprocesador sino que también de </a:t>
            </a:r>
            <a:r>
              <a:rPr lang="es-ES_tradnl" dirty="0" err="1" smtClean="0"/>
              <a:t>microcontroladores</a:t>
            </a:r>
            <a:r>
              <a:rPr lang="es-ES_tradnl" dirty="0" smtClean="0"/>
              <a:t>, y será capaz de desarrollar soluciones en lenguaje ensamblador.</a:t>
            </a:r>
            <a:br>
              <a:rPr lang="es-ES_tradnl" dirty="0" smtClean="0"/>
            </a:br>
            <a:endParaRPr lang="es-ES_tradnl" dirty="0" smtClean="0"/>
          </a:p>
          <a:p>
            <a:r>
              <a:rPr lang="es-ES_tradnl" dirty="0" smtClean="0"/>
              <a:t>Requiere </a:t>
            </a:r>
            <a:r>
              <a:rPr lang="es-ES_tradnl" dirty="0"/>
              <a:t>de conocimientos </a:t>
            </a:r>
            <a:r>
              <a:rPr lang="es-ES_tradnl" dirty="0" smtClean="0"/>
              <a:t>generales de programación y computación.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Objetivo</a:t>
            </a:r>
            <a:r>
              <a:rPr lang="en-US" dirty="0" smtClean="0"/>
              <a:t> General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758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05166"/>
          </a:xfrm>
        </p:spPr>
        <p:txBody>
          <a:bodyPr>
            <a:normAutofit fontScale="85000" lnSpcReduction="20000"/>
          </a:bodyPr>
          <a:lstStyle/>
          <a:p>
            <a:r>
              <a:rPr lang="es-ES_tradnl" b="1" dirty="0" smtClean="0"/>
              <a:t>0. Introducción y conceptos básicos</a:t>
            </a:r>
          </a:p>
          <a:p>
            <a:pPr lvl="1"/>
            <a:r>
              <a:rPr lang="es-ES_tradnl" b="1" dirty="0" smtClean="0"/>
              <a:t>¿Qué es el lenguaje ensamblador?</a:t>
            </a:r>
          </a:p>
          <a:p>
            <a:pPr lvl="1"/>
            <a:r>
              <a:rPr lang="es-ES_tradnl" b="1" dirty="0" smtClean="0"/>
              <a:t>Representación de datos (binario/</a:t>
            </a:r>
            <a:r>
              <a:rPr lang="es-ES_tradnl" b="1" dirty="0" err="1" smtClean="0"/>
              <a:t>hex</a:t>
            </a:r>
            <a:r>
              <a:rPr lang="es-ES_tradnl" b="1" dirty="0" smtClean="0"/>
              <a:t>/</a:t>
            </a:r>
            <a:r>
              <a:rPr lang="es-ES_tradnl" b="1" dirty="0" err="1" smtClean="0"/>
              <a:t>etc</a:t>
            </a:r>
            <a:r>
              <a:rPr lang="es-ES_tradnl" b="1" dirty="0" smtClean="0"/>
              <a:t>).</a:t>
            </a:r>
          </a:p>
          <a:p>
            <a:pPr lvl="1"/>
            <a:r>
              <a:rPr lang="es-ES_tradnl" b="1" dirty="0" smtClean="0"/>
              <a:t>Operaciones booleanas.</a:t>
            </a:r>
          </a:p>
          <a:p>
            <a:r>
              <a:rPr lang="es-ES_tradnl" b="1" dirty="0" smtClean="0"/>
              <a:t>1.Estructura interna de un microprocesador .</a:t>
            </a:r>
          </a:p>
          <a:p>
            <a:pPr lvl="1"/>
            <a:r>
              <a:rPr lang="es-ES_tradnl" b="1" dirty="0" smtClean="0"/>
              <a:t>1.1 Componentes básicos.</a:t>
            </a:r>
          </a:p>
          <a:p>
            <a:pPr lvl="1"/>
            <a:r>
              <a:rPr lang="es-ES_tradnl" b="1" dirty="0" smtClean="0"/>
              <a:t>1.2 Unidades de control.</a:t>
            </a:r>
          </a:p>
          <a:p>
            <a:pPr lvl="1"/>
            <a:r>
              <a:rPr lang="es-ES_tradnl" b="1" dirty="0" smtClean="0"/>
              <a:t>1.3 </a:t>
            </a:r>
            <a:r>
              <a:rPr lang="es-ES_tradnl" b="1" dirty="0" err="1" smtClean="0"/>
              <a:t>Microcontroladores</a:t>
            </a:r>
            <a:r>
              <a:rPr lang="es-ES_tradnl" b="1" dirty="0" smtClean="0"/>
              <a:t>.</a:t>
            </a:r>
          </a:p>
          <a:p>
            <a:pPr lvl="1"/>
            <a:r>
              <a:rPr lang="es-ES_tradnl" b="1" dirty="0" smtClean="0"/>
              <a:t>1.4 Diferencias de un </a:t>
            </a:r>
            <a:r>
              <a:rPr lang="es-ES_tradnl" b="1" dirty="0" err="1" smtClean="0"/>
              <a:t>microcontrolador</a:t>
            </a:r>
            <a:r>
              <a:rPr lang="es-ES_tradnl" b="1" dirty="0" smtClean="0"/>
              <a:t>.</a:t>
            </a:r>
          </a:p>
          <a:p>
            <a:r>
              <a:rPr lang="es-ES_tradnl" b="1" dirty="0" smtClean="0"/>
              <a:t>2</a:t>
            </a:r>
            <a:r>
              <a:rPr lang="es-ES_tradnl" b="1" dirty="0"/>
              <a:t>. </a:t>
            </a:r>
            <a:r>
              <a:rPr lang="es-ES_tradnl" b="1" dirty="0" smtClean="0"/>
              <a:t>Registros y módulos internos.</a:t>
            </a:r>
          </a:p>
          <a:p>
            <a:pPr lvl="1"/>
            <a:r>
              <a:rPr lang="es-ES_tradnl" b="1" dirty="0" smtClean="0"/>
              <a:t>2.1 Arquitectura x86.</a:t>
            </a:r>
          </a:p>
          <a:p>
            <a:pPr lvl="1"/>
            <a:r>
              <a:rPr lang="es-ES_tradnl" b="1" dirty="0" smtClean="0"/>
              <a:t>2.2 Arquitectura MCS51.</a:t>
            </a:r>
          </a:p>
          <a:p>
            <a:pPr lvl="1"/>
            <a:r>
              <a:rPr lang="es-ES_tradnl" b="1" dirty="0" smtClean="0"/>
              <a:t>2.3 Bancos de Registros.</a:t>
            </a:r>
          </a:p>
          <a:p>
            <a:r>
              <a:rPr lang="es-ES_tradnl" b="1" dirty="0" smtClean="0"/>
              <a:t>3</a:t>
            </a:r>
            <a:r>
              <a:rPr lang="es-ES_tradnl" b="1" dirty="0"/>
              <a:t>. </a:t>
            </a:r>
            <a:r>
              <a:rPr lang="es-ES_tradnl" b="1" dirty="0" smtClean="0"/>
              <a:t> Interfases con elementos externos.</a:t>
            </a:r>
            <a:endParaRPr lang="es-ES_tradnl" b="1" dirty="0"/>
          </a:p>
          <a:p>
            <a:pPr lvl="1"/>
            <a:r>
              <a:rPr lang="es-ES_tradnl" b="1" dirty="0" smtClean="0"/>
              <a:t>3.1 LCD.</a:t>
            </a:r>
          </a:p>
          <a:p>
            <a:pPr lvl="1"/>
            <a:r>
              <a:rPr lang="es-ES_tradnl" b="1" dirty="0" smtClean="0"/>
              <a:t>3.2 Teclado.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Temario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555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_tradnl" b="1" dirty="0"/>
              <a:t>4. Métodos de direccionamiento a memoria.</a:t>
            </a:r>
          </a:p>
          <a:p>
            <a:pPr lvl="1"/>
            <a:r>
              <a:rPr lang="es-ES_tradnl" b="1" dirty="0" smtClean="0"/>
              <a:t>4.1 Administración de la memoria.</a:t>
            </a:r>
          </a:p>
          <a:p>
            <a:pPr lvl="1"/>
            <a:r>
              <a:rPr lang="es-ES_tradnl" b="1" dirty="0" smtClean="0"/>
              <a:t>4.2 Modo de direccionamiento real.</a:t>
            </a:r>
          </a:p>
          <a:p>
            <a:pPr lvl="1"/>
            <a:r>
              <a:rPr lang="es-ES_tradnl" b="1" dirty="0" smtClean="0"/>
              <a:t>4.3 Modo de direccionamiento protegido.</a:t>
            </a:r>
          </a:p>
          <a:p>
            <a:r>
              <a:rPr lang="es-ES_tradnl" b="1" dirty="0" smtClean="0"/>
              <a:t>5. </a:t>
            </a:r>
            <a:r>
              <a:rPr lang="es-ES_tradnl" b="1" dirty="0"/>
              <a:t>Conjunto de instrucciones</a:t>
            </a:r>
            <a:r>
              <a:rPr lang="es-ES_tradnl" b="1" dirty="0" smtClean="0"/>
              <a:t>.</a:t>
            </a:r>
          </a:p>
          <a:p>
            <a:pPr lvl="1"/>
            <a:r>
              <a:rPr lang="es-ES_tradnl" b="1" dirty="0" smtClean="0"/>
              <a:t>5.1 Set básico de instrucciones x86.</a:t>
            </a:r>
          </a:p>
          <a:p>
            <a:pPr lvl="1"/>
            <a:r>
              <a:rPr lang="es-ES_tradnl" b="1" dirty="0" smtClean="0"/>
              <a:t>5.2 Set básico de instrucciones MCS51.</a:t>
            </a:r>
          </a:p>
          <a:p>
            <a:pPr lvl="1"/>
            <a:r>
              <a:rPr lang="es-ES_tradnl" b="1" dirty="0" smtClean="0"/>
              <a:t>5.3 Tipos de datos.</a:t>
            </a:r>
          </a:p>
          <a:p>
            <a:r>
              <a:rPr lang="es-ES_tradnl" b="1" dirty="0" smtClean="0"/>
              <a:t>6. </a:t>
            </a:r>
            <a:r>
              <a:rPr lang="es-ES_tradnl" b="1" dirty="0"/>
              <a:t>Control de flujo</a:t>
            </a:r>
            <a:r>
              <a:rPr lang="es-ES_tradnl" b="1" dirty="0" smtClean="0"/>
              <a:t>.</a:t>
            </a:r>
          </a:p>
          <a:p>
            <a:pPr lvl="1"/>
            <a:r>
              <a:rPr lang="es-ES_tradnl" b="1" dirty="0" smtClean="0"/>
              <a:t>6.1 Saltos (JMP,LOOP)</a:t>
            </a:r>
          </a:p>
          <a:p>
            <a:pPr lvl="1"/>
            <a:r>
              <a:rPr lang="es-ES_tradnl" b="1" dirty="0" smtClean="0"/>
              <a:t>6.2 Saltos condicionales (</a:t>
            </a:r>
            <a:r>
              <a:rPr lang="es-ES_tradnl" b="1" dirty="0" err="1" smtClean="0"/>
              <a:t>JZ,JNZ,etc</a:t>
            </a:r>
            <a:r>
              <a:rPr lang="es-ES_tradnl" b="1" dirty="0" smtClean="0"/>
              <a:t>).</a:t>
            </a:r>
            <a:endParaRPr lang="es-ES_tradnl" b="1" dirty="0"/>
          </a:p>
          <a:p>
            <a:r>
              <a:rPr lang="es-ES_tradnl" b="1" dirty="0"/>
              <a:t>7</a:t>
            </a:r>
            <a:r>
              <a:rPr lang="es-ES_tradnl" b="1" dirty="0" smtClean="0"/>
              <a:t>. </a:t>
            </a:r>
            <a:r>
              <a:rPr lang="es-ES_tradnl" b="1" dirty="0"/>
              <a:t>Transferencia de datos</a:t>
            </a:r>
            <a:r>
              <a:rPr lang="es-ES_tradnl" b="1" dirty="0" smtClean="0"/>
              <a:t>.</a:t>
            </a:r>
          </a:p>
          <a:p>
            <a:pPr lvl="1"/>
            <a:r>
              <a:rPr lang="es-ES_tradnl" b="1" dirty="0" smtClean="0"/>
              <a:t>Registros.</a:t>
            </a:r>
          </a:p>
          <a:p>
            <a:pPr lvl="1"/>
            <a:r>
              <a:rPr lang="es-ES_tradnl" b="1" dirty="0" smtClean="0"/>
              <a:t>Memoria, DMA.</a:t>
            </a:r>
          </a:p>
          <a:p>
            <a:pPr lvl="1"/>
            <a:r>
              <a:rPr lang="es-ES_tradnl" b="1" dirty="0" smtClean="0"/>
              <a:t>Instrucciones básicas (MOV/XCHG/ETC)</a:t>
            </a:r>
          </a:p>
          <a:p>
            <a:pPr lvl="1"/>
            <a:endParaRPr lang="es-ES_tradnl" b="1" dirty="0"/>
          </a:p>
          <a:p>
            <a:endParaRPr lang="es-ES_tradnl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Temario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147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_tradnl" b="1" dirty="0"/>
              <a:t>8. Operaciones aritméticas y lógicas.</a:t>
            </a:r>
          </a:p>
          <a:p>
            <a:pPr lvl="1"/>
            <a:r>
              <a:rPr lang="es-ES_tradnl" b="1" dirty="0" smtClean="0"/>
              <a:t>8.1 SHL,SHR,SAL,SAR</a:t>
            </a:r>
          </a:p>
          <a:p>
            <a:pPr lvl="1"/>
            <a:r>
              <a:rPr lang="es-ES_tradnl" b="1" dirty="0" smtClean="0"/>
              <a:t>8.2 ROL,ROR,RCL,RCR.</a:t>
            </a:r>
          </a:p>
          <a:p>
            <a:pPr lvl="1"/>
            <a:r>
              <a:rPr lang="es-ES_tradnl" b="1" dirty="0" smtClean="0"/>
              <a:t>8.3 Instrucciones </a:t>
            </a:r>
            <a:r>
              <a:rPr lang="es-ES_tradnl" b="1" dirty="0"/>
              <a:t>aritméticas y lógicas</a:t>
            </a:r>
            <a:r>
              <a:rPr lang="es-ES_tradnl" b="1" dirty="0" smtClean="0"/>
              <a:t>.</a:t>
            </a:r>
          </a:p>
          <a:p>
            <a:pPr lvl="1"/>
            <a:r>
              <a:rPr lang="es-ES_tradnl" b="1" dirty="0" smtClean="0"/>
              <a:t>8.4 Multiplicación y división.</a:t>
            </a:r>
          </a:p>
          <a:p>
            <a:r>
              <a:rPr lang="es-ES_tradnl" b="1" dirty="0" smtClean="0"/>
              <a:t>9</a:t>
            </a:r>
            <a:r>
              <a:rPr lang="es-ES_tradnl" b="1" dirty="0"/>
              <a:t>. Atención de Eventos</a:t>
            </a:r>
            <a:r>
              <a:rPr lang="es-ES_tradnl" b="1" dirty="0" smtClean="0"/>
              <a:t>.</a:t>
            </a:r>
          </a:p>
          <a:p>
            <a:pPr lvl="1"/>
            <a:r>
              <a:rPr lang="es-ES_tradnl" b="1" dirty="0" smtClean="0"/>
              <a:t>9.1 MCS51 </a:t>
            </a:r>
            <a:r>
              <a:rPr lang="es-ES_tradnl" b="1" dirty="0" err="1" smtClean="0"/>
              <a:t>Timers</a:t>
            </a:r>
            <a:endParaRPr lang="es-ES_tradnl" b="1" dirty="0"/>
          </a:p>
          <a:p>
            <a:pPr lvl="1"/>
            <a:r>
              <a:rPr lang="es-ES_tradnl" b="1" dirty="0" smtClean="0"/>
              <a:t>9.2 MCS51 Contadores.</a:t>
            </a:r>
          </a:p>
          <a:p>
            <a:pPr lvl="1"/>
            <a:r>
              <a:rPr lang="es-ES_tradnl" b="1" dirty="0" smtClean="0"/>
              <a:t>9.3 Puertos Seriales.</a:t>
            </a:r>
            <a:endParaRPr lang="es-ES_tradnl" b="1" dirty="0"/>
          </a:p>
          <a:p>
            <a:r>
              <a:rPr lang="es-ES_tradnl" b="1" dirty="0"/>
              <a:t>10. Manejo de Interrupciones.</a:t>
            </a:r>
          </a:p>
          <a:p>
            <a:pPr lvl="1"/>
            <a:r>
              <a:rPr lang="es-ES_tradnl" b="1" dirty="0"/>
              <a:t>10.1 Rutinas de servicio.</a:t>
            </a:r>
          </a:p>
          <a:p>
            <a:pPr lvl="1"/>
            <a:r>
              <a:rPr lang="es-ES_tradnl" b="1" dirty="0"/>
              <a:t>10.2 Prioridades</a:t>
            </a:r>
            <a:r>
              <a:rPr lang="es-ES_tradnl" b="1" dirty="0" smtClean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Temario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177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b="1" dirty="0"/>
              <a:t>11. Entrada y salida</a:t>
            </a:r>
          </a:p>
          <a:p>
            <a:pPr lvl="1"/>
            <a:r>
              <a:rPr lang="es-ES_tradnl" b="1" dirty="0"/>
              <a:t>11.1 Interfases con teclado y LCD.</a:t>
            </a:r>
          </a:p>
          <a:p>
            <a:pPr lvl="1"/>
            <a:r>
              <a:rPr lang="es-ES_tradnl" b="1" dirty="0"/>
              <a:t>11.2 Equipo periférico.</a:t>
            </a:r>
          </a:p>
          <a:p>
            <a:pPr lvl="1"/>
            <a:r>
              <a:rPr lang="es-ES_tradnl" b="1" dirty="0"/>
              <a:t>11.3 Video y sistemas de archivos.</a:t>
            </a:r>
          </a:p>
          <a:p>
            <a:r>
              <a:rPr lang="es-ES_tradnl" b="1" dirty="0"/>
              <a:t>12. Interacción con lenguajes de alto nivel</a:t>
            </a:r>
            <a:r>
              <a:rPr lang="es-ES_tradnl" b="1" dirty="0" smtClean="0"/>
              <a:t>.</a:t>
            </a:r>
          </a:p>
          <a:p>
            <a:pPr lvl="1"/>
            <a:r>
              <a:rPr lang="es-ES_tradnl" b="1" dirty="0" smtClean="0"/>
              <a:t>12.1 Ensamblador y C, C++.</a:t>
            </a:r>
          </a:p>
          <a:p>
            <a:pPr lvl="1"/>
            <a:r>
              <a:rPr lang="es-ES_tradnl" b="1" dirty="0" smtClean="0"/>
              <a:t>12.2 Ensamblador y Java.</a:t>
            </a:r>
            <a:endParaRPr lang="es-ES_tradnl" b="1" dirty="0"/>
          </a:p>
          <a:p>
            <a:r>
              <a:rPr lang="es-ES_tradnl" b="1" dirty="0"/>
              <a:t>13. Procesadores </a:t>
            </a:r>
            <a:r>
              <a:rPr lang="es-ES_tradnl" b="1" dirty="0" smtClean="0"/>
              <a:t>Multinúcleo.</a:t>
            </a:r>
          </a:p>
          <a:p>
            <a:r>
              <a:rPr lang="es-ES_tradnl" b="1" dirty="0" smtClean="0"/>
              <a:t>14. </a:t>
            </a:r>
            <a:r>
              <a:rPr lang="es-ES_tradnl" b="1" dirty="0" err="1" smtClean="0"/>
              <a:t>Arm</a:t>
            </a:r>
            <a:r>
              <a:rPr lang="es-ES_tradnl" b="1" dirty="0" smtClean="0"/>
              <a:t> </a:t>
            </a:r>
            <a:r>
              <a:rPr lang="es-ES_tradnl" b="1" dirty="0" err="1" smtClean="0"/>
              <a:t>Assembly</a:t>
            </a:r>
            <a:r>
              <a:rPr lang="es-ES_tradnl" b="1" dirty="0" smtClean="0"/>
              <a:t> </a:t>
            </a:r>
            <a:r>
              <a:rPr lang="es-ES_tradnl" b="1" dirty="0" err="1" smtClean="0"/>
              <a:t>Language</a:t>
            </a:r>
            <a:r>
              <a:rPr lang="es-ES_tradnl" b="1" dirty="0" smtClean="0"/>
              <a:t>.</a:t>
            </a:r>
          </a:p>
          <a:p>
            <a:pPr lvl="1"/>
            <a:r>
              <a:rPr lang="es-ES_tradnl" b="1" dirty="0" smtClean="0"/>
              <a:t>14.1 Arquitectura.</a:t>
            </a:r>
          </a:p>
          <a:p>
            <a:pPr lvl="1"/>
            <a:r>
              <a:rPr lang="es-ES_tradnl" b="1" dirty="0" smtClean="0"/>
              <a:t>14.2 Desarrollo y aplicaciones.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Temario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959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7</a:t>
            </a:r>
            <a:r>
              <a:rPr lang="en-US" dirty="0" smtClean="0"/>
              <a:t>0% </a:t>
            </a:r>
            <a:r>
              <a:rPr lang="en-US" dirty="0" err="1" smtClean="0"/>
              <a:t>Examen</a:t>
            </a:r>
            <a:r>
              <a:rPr lang="en-US" dirty="0" smtClean="0"/>
              <a:t> </a:t>
            </a:r>
            <a:r>
              <a:rPr lang="en-US" dirty="0" err="1" smtClean="0"/>
              <a:t>Parcial</a:t>
            </a:r>
            <a:r>
              <a:rPr lang="en-US" dirty="0" smtClean="0"/>
              <a:t>.</a:t>
            </a:r>
          </a:p>
          <a:p>
            <a:r>
              <a:rPr lang="en-US" dirty="0"/>
              <a:t>2</a:t>
            </a:r>
            <a:r>
              <a:rPr lang="en-US" dirty="0" smtClean="0"/>
              <a:t>0% </a:t>
            </a:r>
            <a:r>
              <a:rPr lang="en-US" dirty="0" err="1" smtClean="0"/>
              <a:t>Proyectos</a:t>
            </a:r>
            <a:r>
              <a:rPr lang="en-US" dirty="0" smtClean="0"/>
              <a:t> </a:t>
            </a:r>
            <a:r>
              <a:rPr lang="en-US" dirty="0" err="1" smtClean="0"/>
              <a:t>Parciales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10% </a:t>
            </a:r>
            <a:r>
              <a:rPr lang="en-US" dirty="0" err="1" smtClean="0"/>
              <a:t>Tareas</a:t>
            </a:r>
            <a:r>
              <a:rPr lang="en-US" dirty="0" smtClean="0"/>
              <a:t> e </a:t>
            </a:r>
            <a:r>
              <a:rPr lang="en-US" dirty="0" err="1" smtClean="0"/>
              <a:t>Investigación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Evaluación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Parcial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93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6</a:t>
            </a:r>
            <a:r>
              <a:rPr lang="en-US" dirty="0" smtClean="0"/>
              <a:t>0% </a:t>
            </a:r>
            <a:r>
              <a:rPr lang="en-US" dirty="0" err="1" smtClean="0"/>
              <a:t>Examenes</a:t>
            </a:r>
            <a:r>
              <a:rPr lang="en-US" dirty="0" smtClean="0"/>
              <a:t> </a:t>
            </a:r>
            <a:r>
              <a:rPr lang="en-US" dirty="0" err="1" smtClean="0"/>
              <a:t>Parciales</a:t>
            </a:r>
            <a:endParaRPr lang="en-US" dirty="0" smtClean="0"/>
          </a:p>
          <a:p>
            <a:r>
              <a:rPr lang="en-US" dirty="0" smtClean="0"/>
              <a:t>15%  </a:t>
            </a:r>
            <a:r>
              <a:rPr lang="en-US" dirty="0" err="1" smtClean="0"/>
              <a:t>Actividad</a:t>
            </a:r>
            <a:r>
              <a:rPr lang="en-US" dirty="0" smtClean="0"/>
              <a:t> de </a:t>
            </a:r>
            <a:r>
              <a:rPr lang="en-US" dirty="0" err="1" smtClean="0"/>
              <a:t>Investigación</a:t>
            </a:r>
            <a:r>
              <a:rPr lang="en-US" dirty="0" smtClean="0"/>
              <a:t> y </a:t>
            </a:r>
            <a:r>
              <a:rPr lang="en-US" dirty="0" err="1" smtClean="0"/>
              <a:t>Diseño</a:t>
            </a:r>
            <a:r>
              <a:rPr lang="en-US" dirty="0" smtClean="0"/>
              <a:t>.</a:t>
            </a:r>
          </a:p>
          <a:p>
            <a:r>
              <a:rPr lang="en-US" dirty="0" smtClean="0"/>
              <a:t>25% </a:t>
            </a:r>
            <a:r>
              <a:rPr lang="en-US" dirty="0" err="1" smtClean="0"/>
              <a:t>Examen</a:t>
            </a:r>
            <a:r>
              <a:rPr lang="en-US" dirty="0" smtClean="0"/>
              <a:t> Final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Evaluación</a:t>
            </a:r>
            <a:r>
              <a:rPr lang="en-US" dirty="0" smtClean="0"/>
              <a:t> Final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436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Assembly Language for Intel Based Computers, 5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ed</a:t>
            </a:r>
            <a:r>
              <a:rPr lang="en-US" dirty="0" smtClean="0"/>
              <a:t>, KIP Irvine, Prentice Hall.</a:t>
            </a:r>
          </a:p>
          <a:p>
            <a:r>
              <a:rPr lang="en-US" dirty="0" smtClean="0"/>
              <a:t>The 8051 Microcontroller, 3er </a:t>
            </a:r>
            <a:r>
              <a:rPr lang="en-US" dirty="0" err="1" smtClean="0"/>
              <a:t>ed</a:t>
            </a:r>
            <a:r>
              <a:rPr lang="en-US" dirty="0" smtClean="0"/>
              <a:t>, Scott Mackenzie, Prentice Hall.</a:t>
            </a:r>
          </a:p>
          <a:p>
            <a:r>
              <a:rPr lang="en-US" dirty="0" smtClean="0"/>
              <a:t>Linux Assembly Language Programming, Bob </a:t>
            </a:r>
            <a:r>
              <a:rPr lang="en-US" dirty="0" err="1" smtClean="0"/>
              <a:t>Neveln</a:t>
            </a:r>
            <a:r>
              <a:rPr lang="en-US" dirty="0" smtClean="0"/>
              <a:t>, Prentice Hall.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Libros</a:t>
            </a:r>
            <a:r>
              <a:rPr lang="en-US" dirty="0" smtClean="0"/>
              <a:t> de </a:t>
            </a:r>
            <a:r>
              <a:rPr lang="en-US" dirty="0" err="1" smtClean="0"/>
              <a:t>Consulta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6742" y="2201896"/>
            <a:ext cx="1622173" cy="162217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9300" y="2201896"/>
            <a:ext cx="2021463" cy="20214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6742" y="4223359"/>
            <a:ext cx="2092698" cy="209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0528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569</TotalTime>
  <Words>614</Words>
  <Application>Microsoft Macintosh PowerPoint</Application>
  <PresentationFormat>On-screen Show (4:3)</PresentationFormat>
  <Paragraphs>129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Paper</vt:lpstr>
      <vt:lpstr>Desarrollo de Aplicaciones en Lenguaje Ensamblador v.2012</vt:lpstr>
      <vt:lpstr>Objetivo General</vt:lpstr>
      <vt:lpstr>Temario</vt:lpstr>
      <vt:lpstr>Temario</vt:lpstr>
      <vt:lpstr>Temario</vt:lpstr>
      <vt:lpstr>Temario</vt:lpstr>
      <vt:lpstr>Evaluación por Parcial</vt:lpstr>
      <vt:lpstr>Evaluación Final</vt:lpstr>
      <vt:lpstr>Libros de Consulta</vt:lpstr>
      <vt:lpstr>Software a Manejar</vt:lpstr>
      <vt:lpstr>Software a Manejar</vt:lpstr>
      <vt:lpstr>Microcontroladores a Manejar</vt:lpstr>
      <vt:lpstr>¿Preguntas?</vt:lpstr>
      <vt:lpstr>Actividad 1:</vt:lpstr>
    </vt:vector>
  </TitlesOfParts>
  <Company>Bobimex S.A. de C.V.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Solución de problemas con prgramación</dc:title>
  <dc:creator>Ivan Alejandro Escobar Broitman</dc:creator>
  <cp:lastModifiedBy>Ivan Alejandro Escobar Broitman</cp:lastModifiedBy>
  <cp:revision>63</cp:revision>
  <dcterms:created xsi:type="dcterms:W3CDTF">2011-08-02T14:37:45Z</dcterms:created>
  <dcterms:modified xsi:type="dcterms:W3CDTF">2012-01-09T15:57:04Z</dcterms:modified>
</cp:coreProperties>
</file>