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74" r:id="rId9"/>
    <p:sldId id="275" r:id="rId10"/>
    <p:sldId id="272" r:id="rId11"/>
    <p:sldId id="273" r:id="rId12"/>
    <p:sldId id="267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2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1/9/12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1/9/12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1/9/12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1/9/12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1/9/12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1/9/12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iescobar@itesm.m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oreillynet.com/pub/au/3530?x-t=book.view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cherrypy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MR1001</a:t>
            </a:r>
          </a:p>
          <a:p>
            <a:r>
              <a:rPr lang="en-US" dirty="0" smtClean="0"/>
              <a:t>Prof. </a:t>
            </a:r>
            <a:r>
              <a:rPr lang="en-US" dirty="0" err="1" smtClean="0"/>
              <a:t>Msc</a:t>
            </a:r>
            <a:r>
              <a:rPr lang="en-US" dirty="0" smtClean="0"/>
              <a:t>. Ivan Alejandro Escobar Broitman</a:t>
            </a:r>
          </a:p>
          <a:p>
            <a:r>
              <a:rPr lang="en-US" dirty="0" smtClean="0">
                <a:hlinkClick r:id="rId2"/>
              </a:rPr>
              <a:t>iescobar@itesm.mx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b="1" smtClean="0"/>
              <a:t>Informática Industrial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1939959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Plataforma </a:t>
            </a:r>
            <a:r>
              <a:rPr lang="es-ES_tradnl" dirty="0" err="1" smtClean="0"/>
              <a:t>Arduino</a:t>
            </a:r>
            <a:endParaRPr lang="es-ES_tradn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876300" indent="-393700">
              <a:buFontTx/>
              <a:buBlip>
                <a:blip r:embed="rId2"/>
              </a:buBlip>
              <a:tabLst>
                <a:tab pos="1524000" algn="l"/>
                <a:tab pos="1524000" algn="l"/>
                <a:tab pos="1524000" algn="l"/>
              </a:tabLst>
            </a:pPr>
            <a:r>
              <a:rPr lang="ja-JP" altLang="en-US" sz="2400" b="1" dirty="0">
                <a:solidFill>
                  <a:srgbClr val="333333"/>
                </a:solidFill>
                <a:latin typeface="Arial"/>
              </a:rPr>
              <a:t>“</a:t>
            </a:r>
            <a:r>
              <a:rPr lang="en-US" sz="2400" b="1" dirty="0" err="1">
                <a:solidFill>
                  <a:srgbClr val="333333"/>
                </a:solidFill>
              </a:rPr>
              <a:t>Arduino</a:t>
            </a:r>
            <a:r>
              <a:rPr lang="en-US" sz="2400" dirty="0">
                <a:solidFill>
                  <a:srgbClr val="333333"/>
                </a:solidFill>
              </a:rPr>
              <a:t> is an open-source electronics prototyping platform based on flexible, easy-to-use hardware and software. It's intended for artists, designers, hobbyists, and anyone interested in creating interactive objects or environments.</a:t>
            </a:r>
            <a:r>
              <a:rPr lang="ja-JP" altLang="en-US" sz="2400" dirty="0">
                <a:solidFill>
                  <a:srgbClr val="333333"/>
                </a:solidFill>
                <a:latin typeface="Arial"/>
              </a:rPr>
              <a:t>”</a:t>
            </a:r>
            <a:endParaRPr lang="en-US" sz="2400" dirty="0">
              <a:solidFill>
                <a:srgbClr val="333333"/>
              </a:solidFill>
            </a:endParaRPr>
          </a:p>
          <a:p>
            <a:pPr marL="876300" indent="-393700">
              <a:buFontTx/>
              <a:buBlip>
                <a:blip r:embed="rId2"/>
              </a:buBlip>
              <a:tabLst>
                <a:tab pos="1524000" algn="l"/>
                <a:tab pos="1524000" algn="l"/>
                <a:tab pos="1524000" algn="l"/>
              </a:tabLst>
            </a:pPr>
            <a:r>
              <a:rPr lang="en-US" sz="2400" b="1" dirty="0" err="1">
                <a:solidFill>
                  <a:srgbClr val="333333"/>
                </a:solidFill>
              </a:rPr>
              <a:t>Arduino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es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una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plataforma</a:t>
            </a:r>
            <a:r>
              <a:rPr lang="en-US" sz="2400" dirty="0">
                <a:solidFill>
                  <a:srgbClr val="333333"/>
                </a:solidFill>
              </a:rPr>
              <a:t> Open Source.</a:t>
            </a:r>
          </a:p>
          <a:p>
            <a:pPr marL="876300" indent="-393700">
              <a:buFontTx/>
              <a:buBlip>
                <a:blip r:embed="rId2"/>
              </a:buBlip>
              <a:tabLst>
                <a:tab pos="1524000" algn="l"/>
                <a:tab pos="1524000" algn="l"/>
                <a:tab pos="1524000" algn="l"/>
              </a:tabLst>
            </a:pPr>
            <a:r>
              <a:rPr lang="en-US" sz="2400" dirty="0" err="1">
                <a:solidFill>
                  <a:srgbClr val="333333"/>
                </a:solidFill>
              </a:rPr>
              <a:t>Económico</a:t>
            </a:r>
            <a:r>
              <a:rPr lang="en-US" sz="2400" dirty="0">
                <a:solidFill>
                  <a:srgbClr val="333333"/>
                </a:solidFill>
              </a:rPr>
              <a:t> ($32 USD </a:t>
            </a:r>
            <a:r>
              <a:rPr lang="en-US" sz="2400" dirty="0" err="1">
                <a:solidFill>
                  <a:srgbClr val="333333"/>
                </a:solidFill>
              </a:rPr>
              <a:t>Sparkfun.com</a:t>
            </a:r>
            <a:r>
              <a:rPr lang="en-US" sz="2400" dirty="0">
                <a:solidFill>
                  <a:srgbClr val="333333"/>
                </a:solidFill>
              </a:rPr>
              <a:t>)</a:t>
            </a:r>
          </a:p>
          <a:p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648" y="1524000"/>
            <a:ext cx="3535152" cy="264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648" y="3911209"/>
            <a:ext cx="3385183" cy="274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389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Plataforma </a:t>
            </a:r>
            <a:r>
              <a:rPr lang="es-ES_tradnl" dirty="0" err="1" smtClean="0"/>
              <a:t>Arduino</a:t>
            </a:r>
            <a:endParaRPr lang="es-ES_tradn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838200">
              <a:lnSpc>
                <a:spcPct val="90000"/>
              </a:lnSpc>
              <a:buFontTx/>
              <a:buBlip>
                <a:blip r:embed="rId2"/>
              </a:buBlip>
              <a:tabLst>
                <a:tab pos="1484313" algn="l"/>
                <a:tab pos="1484313" algn="l"/>
                <a:tab pos="1484313" algn="l"/>
                <a:tab pos="1484313" algn="l"/>
                <a:tab pos="1941513" algn="l"/>
                <a:tab pos="1941513" algn="l"/>
                <a:tab pos="1941513" algn="l"/>
                <a:tab pos="1941513" algn="l"/>
              </a:tabLst>
            </a:pPr>
            <a:r>
              <a:rPr lang="en-US" sz="3000" dirty="0" err="1">
                <a:solidFill>
                  <a:srgbClr val="333333"/>
                </a:solidFill>
              </a:rPr>
              <a:t>Basado</a:t>
            </a:r>
            <a:r>
              <a:rPr lang="en-US" sz="3000" dirty="0">
                <a:solidFill>
                  <a:srgbClr val="333333"/>
                </a:solidFill>
              </a:rPr>
              <a:t> en la </a:t>
            </a:r>
            <a:r>
              <a:rPr lang="en-US" sz="3000" dirty="0" err="1">
                <a:solidFill>
                  <a:srgbClr val="333333"/>
                </a:solidFill>
              </a:rPr>
              <a:t>plataforma</a:t>
            </a:r>
            <a:r>
              <a:rPr lang="en-US" sz="3000" dirty="0">
                <a:solidFill>
                  <a:srgbClr val="333333"/>
                </a:solidFill>
              </a:rPr>
              <a:t> </a:t>
            </a:r>
            <a:r>
              <a:rPr lang="en-US" sz="3000" dirty="0" err="1">
                <a:solidFill>
                  <a:srgbClr val="333333"/>
                </a:solidFill>
              </a:rPr>
              <a:t>ATmega</a:t>
            </a:r>
            <a:r>
              <a:rPr lang="en-US" sz="3000" dirty="0">
                <a:solidFill>
                  <a:srgbClr val="333333"/>
                </a:solidFill>
              </a:rPr>
              <a:t> 8.</a:t>
            </a:r>
          </a:p>
          <a:p>
            <a:pPr marL="838200">
              <a:lnSpc>
                <a:spcPct val="90000"/>
              </a:lnSpc>
              <a:spcBef>
                <a:spcPts val="800"/>
              </a:spcBef>
              <a:buFontTx/>
              <a:buBlip>
                <a:blip r:embed="rId2"/>
              </a:buBlip>
              <a:tabLst>
                <a:tab pos="1484313" algn="l"/>
                <a:tab pos="1484313" algn="l"/>
                <a:tab pos="1484313" algn="l"/>
                <a:tab pos="1484313" algn="l"/>
                <a:tab pos="1941513" algn="l"/>
                <a:tab pos="1941513" algn="l"/>
                <a:tab pos="1941513" algn="l"/>
                <a:tab pos="1941513" algn="l"/>
              </a:tabLst>
            </a:pPr>
            <a:r>
              <a:rPr lang="en-US" sz="3000" dirty="0">
                <a:solidFill>
                  <a:srgbClr val="333333"/>
                </a:solidFill>
              </a:rPr>
              <a:t>Interface USB.</a:t>
            </a:r>
          </a:p>
          <a:p>
            <a:pPr marL="838200">
              <a:lnSpc>
                <a:spcPct val="90000"/>
              </a:lnSpc>
              <a:spcBef>
                <a:spcPts val="800"/>
              </a:spcBef>
              <a:buFontTx/>
              <a:buBlip>
                <a:blip r:embed="rId2"/>
              </a:buBlip>
              <a:tabLst>
                <a:tab pos="1484313" algn="l"/>
                <a:tab pos="1484313" algn="l"/>
                <a:tab pos="1484313" algn="l"/>
                <a:tab pos="1484313" algn="l"/>
                <a:tab pos="1941513" algn="l"/>
                <a:tab pos="1941513" algn="l"/>
                <a:tab pos="1941513" algn="l"/>
                <a:tab pos="1941513" algn="l"/>
              </a:tabLst>
            </a:pPr>
            <a:r>
              <a:rPr lang="en-US" sz="3000" dirty="0" err="1">
                <a:solidFill>
                  <a:srgbClr val="333333"/>
                </a:solidFill>
              </a:rPr>
              <a:t>Regulador</a:t>
            </a:r>
            <a:r>
              <a:rPr lang="en-US" sz="3000" dirty="0">
                <a:solidFill>
                  <a:srgbClr val="333333"/>
                </a:solidFill>
              </a:rPr>
              <a:t> de </a:t>
            </a:r>
            <a:r>
              <a:rPr lang="en-US" sz="3000" dirty="0" err="1">
                <a:solidFill>
                  <a:srgbClr val="333333"/>
                </a:solidFill>
              </a:rPr>
              <a:t>voltaje</a:t>
            </a:r>
            <a:r>
              <a:rPr lang="en-US" sz="3000" dirty="0">
                <a:solidFill>
                  <a:srgbClr val="333333"/>
                </a:solidFill>
              </a:rPr>
              <a:t> </a:t>
            </a:r>
            <a:r>
              <a:rPr lang="en-US" sz="3000" dirty="0" err="1">
                <a:solidFill>
                  <a:srgbClr val="333333"/>
                </a:solidFill>
              </a:rPr>
              <a:t>incluido</a:t>
            </a:r>
            <a:r>
              <a:rPr lang="en-US" sz="3000" dirty="0">
                <a:solidFill>
                  <a:srgbClr val="333333"/>
                </a:solidFill>
              </a:rPr>
              <a:t>(opera a 5 V)</a:t>
            </a:r>
          </a:p>
          <a:p>
            <a:pPr marL="838200">
              <a:lnSpc>
                <a:spcPct val="90000"/>
              </a:lnSpc>
              <a:spcBef>
                <a:spcPts val="800"/>
              </a:spcBef>
              <a:buFontTx/>
              <a:buBlip>
                <a:blip r:embed="rId2"/>
              </a:buBlip>
              <a:tabLst>
                <a:tab pos="1484313" algn="l"/>
                <a:tab pos="1484313" algn="l"/>
                <a:tab pos="1484313" algn="l"/>
                <a:tab pos="1484313" algn="l"/>
                <a:tab pos="1941513" algn="l"/>
                <a:tab pos="1941513" algn="l"/>
                <a:tab pos="1941513" algn="l"/>
                <a:tab pos="1941513" algn="l"/>
              </a:tabLst>
            </a:pPr>
            <a:r>
              <a:rPr lang="en-US" sz="3000" dirty="0">
                <a:solidFill>
                  <a:srgbClr val="333333"/>
                </a:solidFill>
              </a:rPr>
              <a:t>Su </a:t>
            </a:r>
            <a:r>
              <a:rPr lang="en-US" sz="3000" dirty="0" err="1">
                <a:solidFill>
                  <a:srgbClr val="333333"/>
                </a:solidFill>
              </a:rPr>
              <a:t>poder</a:t>
            </a:r>
            <a:r>
              <a:rPr lang="en-US" sz="3000" dirty="0">
                <a:solidFill>
                  <a:srgbClr val="333333"/>
                </a:solidFill>
              </a:rPr>
              <a:t> </a:t>
            </a:r>
            <a:r>
              <a:rPr lang="en-US" sz="3000" dirty="0" err="1">
                <a:solidFill>
                  <a:srgbClr val="333333"/>
                </a:solidFill>
              </a:rPr>
              <a:t>radica</a:t>
            </a:r>
            <a:r>
              <a:rPr lang="en-US" sz="3000" dirty="0">
                <a:solidFill>
                  <a:srgbClr val="333333"/>
                </a:solidFill>
              </a:rPr>
              <a:t> en:</a:t>
            </a:r>
          </a:p>
          <a:p>
            <a:pPr marL="1295400" lvl="1">
              <a:lnSpc>
                <a:spcPct val="90000"/>
              </a:lnSpc>
              <a:spcBef>
                <a:spcPts val="800"/>
              </a:spcBef>
              <a:buFontTx/>
              <a:buBlip>
                <a:blip r:embed="rId3"/>
              </a:buBlip>
              <a:tabLst>
                <a:tab pos="1484313" algn="l"/>
                <a:tab pos="1484313" algn="l"/>
                <a:tab pos="1484313" algn="l"/>
                <a:tab pos="1484313" algn="l"/>
                <a:tab pos="1941513" algn="l"/>
                <a:tab pos="1941513" algn="l"/>
                <a:tab pos="1941513" algn="l"/>
                <a:tab pos="1941513" algn="l"/>
              </a:tabLst>
            </a:pPr>
            <a:r>
              <a:rPr lang="en-US" sz="3000" dirty="0" err="1">
                <a:solidFill>
                  <a:srgbClr val="333333"/>
                </a:solidFill>
              </a:rPr>
              <a:t>Diseño</a:t>
            </a:r>
            <a:r>
              <a:rPr lang="en-US" sz="3000" dirty="0">
                <a:solidFill>
                  <a:srgbClr val="333333"/>
                </a:solidFill>
              </a:rPr>
              <a:t> </a:t>
            </a:r>
            <a:r>
              <a:rPr lang="en-US" sz="3000" dirty="0" err="1">
                <a:solidFill>
                  <a:srgbClr val="333333"/>
                </a:solidFill>
              </a:rPr>
              <a:t>estándar</a:t>
            </a:r>
            <a:r>
              <a:rPr lang="en-US" sz="3000" dirty="0">
                <a:solidFill>
                  <a:srgbClr val="333333"/>
                </a:solidFill>
              </a:rPr>
              <a:t> de </a:t>
            </a:r>
            <a:r>
              <a:rPr lang="en-US" sz="3000" dirty="0" err="1">
                <a:solidFill>
                  <a:srgbClr val="333333"/>
                </a:solidFill>
              </a:rPr>
              <a:t>circuito</a:t>
            </a:r>
            <a:endParaRPr lang="en-US" sz="3000" dirty="0">
              <a:solidFill>
                <a:srgbClr val="333333"/>
              </a:solidFill>
            </a:endParaRPr>
          </a:p>
          <a:p>
            <a:pPr marL="1295400" lvl="1">
              <a:lnSpc>
                <a:spcPct val="90000"/>
              </a:lnSpc>
              <a:spcBef>
                <a:spcPts val="800"/>
              </a:spcBef>
              <a:buFontTx/>
              <a:buBlip>
                <a:blip r:embed="rId3"/>
              </a:buBlip>
              <a:tabLst>
                <a:tab pos="1484313" algn="l"/>
                <a:tab pos="1484313" algn="l"/>
                <a:tab pos="1484313" algn="l"/>
                <a:tab pos="1484313" algn="l"/>
                <a:tab pos="1941513" algn="l"/>
                <a:tab pos="1941513" algn="l"/>
                <a:tab pos="1941513" algn="l"/>
                <a:tab pos="1941513" algn="l"/>
              </a:tabLst>
            </a:pPr>
            <a:r>
              <a:rPr lang="en-US" sz="3000" dirty="0" err="1">
                <a:solidFill>
                  <a:srgbClr val="333333"/>
                </a:solidFill>
              </a:rPr>
              <a:t>Lenguaje</a:t>
            </a:r>
            <a:r>
              <a:rPr lang="en-US" sz="3000" dirty="0">
                <a:solidFill>
                  <a:srgbClr val="333333"/>
                </a:solidFill>
              </a:rPr>
              <a:t> Wiring pseudo C</a:t>
            </a:r>
          </a:p>
          <a:p>
            <a:pPr marL="1295400" lvl="1">
              <a:lnSpc>
                <a:spcPct val="90000"/>
              </a:lnSpc>
              <a:spcBef>
                <a:spcPts val="800"/>
              </a:spcBef>
              <a:buFontTx/>
              <a:buBlip>
                <a:blip r:embed="rId3"/>
              </a:buBlip>
              <a:tabLst>
                <a:tab pos="1484313" algn="l"/>
                <a:tab pos="1484313" algn="l"/>
                <a:tab pos="1484313" algn="l"/>
                <a:tab pos="1484313" algn="l"/>
                <a:tab pos="1941513" algn="l"/>
                <a:tab pos="1941513" algn="l"/>
                <a:tab pos="1941513" algn="l"/>
                <a:tab pos="1941513" algn="l"/>
              </a:tabLst>
            </a:pPr>
            <a:r>
              <a:rPr lang="ja-JP" altLang="en-US" sz="3000" dirty="0">
                <a:solidFill>
                  <a:srgbClr val="333333"/>
                </a:solidFill>
                <a:latin typeface="Arial"/>
              </a:rPr>
              <a:t>“</a:t>
            </a:r>
            <a:r>
              <a:rPr lang="en-US" sz="3000" dirty="0">
                <a:solidFill>
                  <a:srgbClr val="333333"/>
                </a:solidFill>
              </a:rPr>
              <a:t>Open Source</a:t>
            </a:r>
            <a:r>
              <a:rPr lang="ja-JP" altLang="en-US" sz="3000" dirty="0">
                <a:solidFill>
                  <a:srgbClr val="333333"/>
                </a:solidFill>
                <a:latin typeface="Arial"/>
              </a:rPr>
              <a:t>”</a:t>
            </a:r>
            <a:endParaRPr lang="en-US" sz="3000" dirty="0">
              <a:solidFill>
                <a:srgbClr val="333333"/>
              </a:solidFill>
            </a:endParaRPr>
          </a:p>
          <a:p>
            <a:pPr marL="1295400" lvl="1">
              <a:lnSpc>
                <a:spcPct val="90000"/>
              </a:lnSpc>
              <a:spcBef>
                <a:spcPts val="800"/>
              </a:spcBef>
              <a:buFontTx/>
              <a:buBlip>
                <a:blip r:embed="rId3"/>
              </a:buBlip>
              <a:tabLst>
                <a:tab pos="1484313" algn="l"/>
                <a:tab pos="1484313" algn="l"/>
                <a:tab pos="1484313" algn="l"/>
                <a:tab pos="1484313" algn="l"/>
                <a:tab pos="1941513" algn="l"/>
                <a:tab pos="1941513" algn="l"/>
                <a:tab pos="1941513" algn="l"/>
                <a:tab pos="1941513" algn="l"/>
              </a:tabLst>
            </a:pPr>
            <a:r>
              <a:rPr lang="en-US" sz="3000" dirty="0" err="1">
                <a:solidFill>
                  <a:srgbClr val="333333"/>
                </a:solidFill>
              </a:rPr>
              <a:t>Fácil</a:t>
            </a:r>
            <a:r>
              <a:rPr lang="en-US" sz="3000" dirty="0">
                <a:solidFill>
                  <a:srgbClr val="333333"/>
                </a:solidFill>
              </a:rPr>
              <a:t> </a:t>
            </a:r>
            <a:r>
              <a:rPr lang="en-US" sz="3000" dirty="0" err="1">
                <a:solidFill>
                  <a:srgbClr val="333333"/>
                </a:solidFill>
              </a:rPr>
              <a:t>desarrollo</a:t>
            </a:r>
            <a:r>
              <a:rPr lang="en-US" sz="3000" dirty="0">
                <a:solidFill>
                  <a:srgbClr val="333333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582" y="1118264"/>
            <a:ext cx="3732707" cy="282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970" y="3947897"/>
            <a:ext cx="3030610" cy="227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389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Plataforma </a:t>
            </a:r>
            <a:r>
              <a:rPr lang="es-ES_tradnl" dirty="0" err="1" smtClean="0"/>
              <a:t>Arduino</a:t>
            </a:r>
            <a:endParaRPr lang="es-ES_tradn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838200">
              <a:buFontTx/>
              <a:buBlip>
                <a:blip r:embed="rId2"/>
              </a:buBlip>
              <a:tabLst>
                <a:tab pos="1484313" algn="l"/>
                <a:tab pos="1484313" algn="l"/>
              </a:tabLst>
            </a:pPr>
            <a:r>
              <a:rPr lang="ja-JP" altLang="en-US" dirty="0">
                <a:solidFill>
                  <a:srgbClr val="333333"/>
                </a:solidFill>
                <a:latin typeface="Arial"/>
              </a:rPr>
              <a:t>“</a:t>
            </a:r>
            <a:r>
              <a:rPr lang="en-US" dirty="0" err="1">
                <a:solidFill>
                  <a:srgbClr val="333333"/>
                </a:solidFill>
              </a:rPr>
              <a:t>Arduino</a:t>
            </a:r>
            <a:r>
              <a:rPr lang="en-US" dirty="0">
                <a:solidFill>
                  <a:srgbClr val="333333"/>
                </a:solidFill>
              </a:rPr>
              <a:t> can sense the environment by receiving input from a variety of sensors and can affect its surroundings by controlling lights, motors, and other actuators.</a:t>
            </a:r>
            <a:r>
              <a:rPr lang="ja-JP" altLang="en-US" dirty="0">
                <a:solidFill>
                  <a:srgbClr val="333333"/>
                </a:solidFill>
                <a:latin typeface="Arial"/>
              </a:rPr>
              <a:t>”</a:t>
            </a:r>
            <a:endParaRPr lang="en-US" dirty="0">
              <a:solidFill>
                <a:srgbClr val="333333"/>
              </a:solidFill>
            </a:endParaRPr>
          </a:p>
          <a:p>
            <a:pPr marL="838200">
              <a:buFontTx/>
              <a:buBlip>
                <a:blip r:embed="rId2"/>
              </a:buBlip>
              <a:tabLst>
                <a:tab pos="1484313" algn="l"/>
                <a:tab pos="1484313" algn="l"/>
              </a:tabLst>
            </a:pPr>
            <a:r>
              <a:rPr lang="ja-JP" altLang="en-US" dirty="0">
                <a:solidFill>
                  <a:srgbClr val="333333"/>
                </a:solidFill>
                <a:latin typeface="Arial"/>
              </a:rPr>
              <a:t>“</a:t>
            </a:r>
            <a:r>
              <a:rPr lang="en-US" dirty="0">
                <a:solidFill>
                  <a:srgbClr val="333333"/>
                </a:solidFill>
              </a:rPr>
              <a:t>Projects can be scaled up using different type of add-on shields.</a:t>
            </a:r>
            <a:r>
              <a:rPr lang="ja-JP" altLang="en-US" dirty="0">
                <a:solidFill>
                  <a:srgbClr val="333333"/>
                </a:solidFill>
                <a:latin typeface="Arial"/>
              </a:rPr>
              <a:t>”</a:t>
            </a:r>
            <a:endParaRPr lang="en-US" dirty="0">
              <a:solidFill>
                <a:srgbClr val="333333"/>
              </a:solidFill>
            </a:endParaRPr>
          </a:p>
          <a:p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383" y="1181243"/>
            <a:ext cx="2446326" cy="244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383" y="3627569"/>
            <a:ext cx="2468431" cy="246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935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800" dirty="0" smtClean="0"/>
          </a:p>
          <a:p>
            <a:endParaRPr lang="en-US" sz="4800" dirty="0"/>
          </a:p>
          <a:p>
            <a:r>
              <a:rPr lang="en-US" sz="4800" dirty="0" err="1" smtClean="0"/>
              <a:t>Dudas</a:t>
            </a:r>
            <a:r>
              <a:rPr lang="en-US" sz="4800" dirty="0" smtClean="0"/>
              <a:t>?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 smtClean="0"/>
              <a:t>Preguntas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6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¿</a:t>
            </a:r>
            <a:r>
              <a:rPr lang="en-US" dirty="0" err="1" smtClean="0"/>
              <a:t>Qu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esperan</a:t>
            </a:r>
            <a:r>
              <a:rPr lang="en-US" dirty="0" smtClean="0"/>
              <a:t> del </a:t>
            </a:r>
            <a:r>
              <a:rPr lang="en-US" dirty="0" err="1" smtClean="0"/>
              <a:t>curso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¿Como </a:t>
            </a:r>
            <a:r>
              <a:rPr lang="en-US" dirty="0" err="1" smtClean="0"/>
              <a:t>funciona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computadora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Actividad</a:t>
            </a:r>
            <a:r>
              <a:rPr lang="en-US" dirty="0" smtClean="0"/>
              <a:t> 1: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75958" y="22184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427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 smtClean="0"/>
          </a:p>
          <a:p>
            <a:r>
              <a:rPr lang="es-ES_tradnl" dirty="0" smtClean="0"/>
              <a:t>Al </a:t>
            </a:r>
            <a:r>
              <a:rPr lang="es-ES_tradnl" dirty="0"/>
              <a:t>finalizar el curso el alumno será capaz de:  implementar sistemas informáticos en aplicaciones industriales, diseñar interfaces para la adquisición de datos y el control de procesos </a:t>
            </a:r>
            <a:r>
              <a:rPr lang="es-ES_tradnl" dirty="0" err="1"/>
              <a:t>mecatrónicos</a:t>
            </a:r>
            <a:r>
              <a:rPr lang="es-ES_tradnl" dirty="0"/>
              <a:t>, además de poder desarrollar servidores en web para el manejo efectivo de la información industrial</a:t>
            </a:r>
            <a:r>
              <a:rPr lang="en-US" dirty="0"/>
              <a:t> 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 smtClean="0"/>
          </a:p>
          <a:p>
            <a:r>
              <a:rPr lang="es-ES_tradnl" dirty="0" smtClean="0"/>
              <a:t>Requiere </a:t>
            </a:r>
            <a:r>
              <a:rPr lang="es-ES_tradnl" dirty="0"/>
              <a:t>de conocimientos </a:t>
            </a:r>
            <a:r>
              <a:rPr lang="es-ES_tradnl" dirty="0" smtClean="0"/>
              <a:t>generales de programación y computación.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Objetivo</a:t>
            </a:r>
            <a:r>
              <a:rPr lang="en-US" dirty="0" smtClean="0"/>
              <a:t> General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758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05166"/>
          </a:xfrm>
        </p:spPr>
        <p:txBody>
          <a:bodyPr>
            <a:normAutofit fontScale="85000" lnSpcReduction="20000"/>
          </a:bodyPr>
          <a:lstStyle/>
          <a:p>
            <a:r>
              <a:rPr lang="es-ES_tradnl" dirty="0" smtClean="0"/>
              <a:t>1. Panorama general de lenguajes de programación en aplicaciones </a:t>
            </a:r>
            <a:r>
              <a:rPr lang="es-ES_tradnl" dirty="0" err="1" smtClean="0"/>
              <a:t>mecatrónicas</a:t>
            </a:r>
            <a:r>
              <a:rPr lang="es-ES_tradnl" dirty="0" smtClean="0"/>
              <a:t> </a:t>
            </a:r>
          </a:p>
          <a:p>
            <a:pPr lvl="1"/>
            <a:r>
              <a:rPr lang="es-ES_tradnl" dirty="0" smtClean="0"/>
              <a:t> 1.1 Arquitectura de las computadoras            </a:t>
            </a:r>
          </a:p>
          <a:p>
            <a:pPr lvl="1"/>
            <a:r>
              <a:rPr lang="es-ES_tradnl" dirty="0" smtClean="0"/>
              <a:t> </a:t>
            </a:r>
            <a:r>
              <a:rPr lang="es-ES_tradnl" dirty="0"/>
              <a:t>1.2 Programación en lenguaje de alto nivel basado en </a:t>
            </a:r>
            <a:r>
              <a:rPr lang="es-ES_tradnl" dirty="0" smtClean="0"/>
              <a:t>texto (plataforma </a:t>
            </a:r>
            <a:r>
              <a:rPr lang="es-ES_tradnl" dirty="0" err="1" smtClean="0"/>
              <a:t>Arduino</a:t>
            </a:r>
            <a:r>
              <a:rPr lang="es-ES_tradnl" dirty="0" smtClean="0"/>
              <a:t>)</a:t>
            </a:r>
            <a:endParaRPr lang="es-ES_tradnl" dirty="0"/>
          </a:p>
          <a:p>
            <a:pPr lvl="2"/>
            <a:r>
              <a:rPr lang="es-ES_tradnl" dirty="0" smtClean="0"/>
              <a:t>1.2.1 </a:t>
            </a:r>
            <a:r>
              <a:rPr lang="es-ES_tradnl" dirty="0"/>
              <a:t>Variables</a:t>
            </a:r>
          </a:p>
          <a:p>
            <a:pPr lvl="2"/>
            <a:r>
              <a:rPr lang="en-US" dirty="0" smtClean="0"/>
              <a:t>1.2.2 </a:t>
            </a:r>
            <a:r>
              <a:rPr lang="en-US" dirty="0" err="1"/>
              <a:t>Ciclos</a:t>
            </a:r>
            <a:endParaRPr lang="en-US" dirty="0"/>
          </a:p>
          <a:p>
            <a:pPr lvl="2"/>
            <a:r>
              <a:rPr lang="es-ES_tradnl" dirty="0" smtClean="0"/>
              <a:t>1.2.3 </a:t>
            </a:r>
            <a:r>
              <a:rPr lang="es-ES_tradnl" dirty="0"/>
              <a:t>Arreglos</a:t>
            </a:r>
          </a:p>
          <a:p>
            <a:pPr lvl="2"/>
            <a:r>
              <a:rPr lang="pt-BR" dirty="0" smtClean="0"/>
              <a:t>1.2.4 </a:t>
            </a:r>
            <a:r>
              <a:rPr lang="pt-BR" dirty="0" err="1" smtClean="0"/>
              <a:t>Estructuras</a:t>
            </a:r>
            <a:r>
              <a:rPr lang="pt-BR" dirty="0" smtClean="0"/>
              <a:t> de </a:t>
            </a:r>
            <a:r>
              <a:rPr lang="pt-BR" dirty="0" err="1" smtClean="0"/>
              <a:t>datos</a:t>
            </a:r>
            <a:endParaRPr lang="pt-BR" dirty="0"/>
          </a:p>
          <a:p>
            <a:r>
              <a:rPr lang="es-ES_tradnl" dirty="0" smtClean="0"/>
              <a:t>2</a:t>
            </a:r>
            <a:r>
              <a:rPr lang="es-ES_tradnl" dirty="0"/>
              <a:t>. Sistemas para la adquisición de datos</a:t>
            </a:r>
          </a:p>
          <a:p>
            <a:pPr lvl="1"/>
            <a:r>
              <a:rPr lang="es-ES_tradnl" dirty="0"/>
              <a:t>     2.1 Los puertos y periféricos de las computadoras</a:t>
            </a:r>
          </a:p>
          <a:p>
            <a:pPr lvl="1"/>
            <a:r>
              <a:rPr lang="es-ES_tradnl" dirty="0"/>
              <a:t>     2.2 Adquisición de datos </a:t>
            </a:r>
            <a:r>
              <a:rPr lang="es-ES_tradnl" dirty="0" err="1" smtClean="0"/>
              <a:t>usb</a:t>
            </a:r>
            <a:r>
              <a:rPr lang="es-ES_tradnl" dirty="0" smtClean="0"/>
              <a:t>, seriales.</a:t>
            </a:r>
            <a:endParaRPr lang="en-US" dirty="0"/>
          </a:p>
          <a:p>
            <a:r>
              <a:rPr lang="es-ES_tradnl" dirty="0"/>
              <a:t>3. Diseño y programación de </a:t>
            </a:r>
            <a:r>
              <a:rPr lang="es-ES_tradnl" dirty="0" err="1"/>
              <a:t>interfases</a:t>
            </a:r>
            <a:r>
              <a:rPr lang="es-ES_tradnl" dirty="0"/>
              <a:t> HMI</a:t>
            </a:r>
          </a:p>
          <a:p>
            <a:pPr lvl="1"/>
            <a:r>
              <a:rPr lang="es-ES_tradnl" dirty="0"/>
              <a:t>     3.1 Lenguajes de programación </a:t>
            </a:r>
            <a:r>
              <a:rPr lang="es-ES_tradnl" dirty="0" smtClean="0"/>
              <a:t>gráficos (</a:t>
            </a:r>
            <a:r>
              <a:rPr lang="es-ES_tradnl" dirty="0" err="1" smtClean="0"/>
              <a:t>python</a:t>
            </a:r>
            <a:r>
              <a:rPr lang="es-ES_tradnl" dirty="0" smtClean="0"/>
              <a:t> y </a:t>
            </a:r>
            <a:r>
              <a:rPr lang="es-ES_tradnl" dirty="0" err="1" smtClean="0"/>
              <a:t>arduino</a:t>
            </a:r>
            <a:r>
              <a:rPr lang="es-ES_tradnl" dirty="0" smtClean="0"/>
              <a:t>)</a:t>
            </a:r>
            <a:endParaRPr lang="es-ES_tradnl" dirty="0"/>
          </a:p>
          <a:p>
            <a:pPr lvl="1"/>
            <a:r>
              <a:rPr lang="es-ES_tradnl" dirty="0"/>
              <a:t>     3.2 Características de las </a:t>
            </a:r>
            <a:r>
              <a:rPr lang="es-ES_tradnl" dirty="0" err="1"/>
              <a:t>HMIs</a:t>
            </a:r>
            <a:endParaRPr lang="es-ES_tradnl" dirty="0"/>
          </a:p>
          <a:p>
            <a:pPr lvl="1"/>
            <a:r>
              <a:rPr lang="es-ES_tradnl" dirty="0"/>
              <a:t>     3.3 Diseño de </a:t>
            </a:r>
            <a:r>
              <a:rPr lang="es-ES_tradnl" dirty="0" smtClean="0"/>
              <a:t>interfaces (Interacci</a:t>
            </a:r>
            <a:r>
              <a:rPr lang="es-ES_tradnl" dirty="0" smtClean="0"/>
              <a:t>ón servidores web)</a:t>
            </a:r>
            <a:endParaRPr lang="es-ES_tradnl" dirty="0"/>
          </a:p>
          <a:p>
            <a:endParaRPr lang="es-ES_tradnl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55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800" dirty="0"/>
          </a:p>
          <a:p>
            <a:r>
              <a:rPr lang="es-ES_tradnl" sz="2800" dirty="0"/>
              <a:t>4. Configuración de tendencias en tiempo de real de interfaces HMI</a:t>
            </a:r>
          </a:p>
          <a:p>
            <a:pPr lvl="1"/>
            <a:r>
              <a:rPr lang="es-ES_tradnl" dirty="0" smtClean="0"/>
              <a:t>4.1 </a:t>
            </a:r>
            <a:r>
              <a:rPr lang="es-ES_tradnl" dirty="0"/>
              <a:t>El teorema del </a:t>
            </a:r>
            <a:r>
              <a:rPr lang="es-ES_tradnl" dirty="0" smtClean="0"/>
              <a:t>muestreo (teor</a:t>
            </a:r>
            <a:r>
              <a:rPr lang="es-ES_tradnl" dirty="0" smtClean="0"/>
              <a:t>ía de muestreo)</a:t>
            </a:r>
            <a:endParaRPr lang="es-ES_tradnl" dirty="0"/>
          </a:p>
          <a:p>
            <a:pPr lvl="1"/>
            <a:r>
              <a:rPr lang="pt-BR" dirty="0" smtClean="0"/>
              <a:t>4.2 </a:t>
            </a:r>
            <a:r>
              <a:rPr lang="pt-BR" dirty="0"/>
              <a:t>Tipos de </a:t>
            </a:r>
            <a:r>
              <a:rPr lang="pt-BR" dirty="0" smtClean="0"/>
              <a:t>gráficas </a:t>
            </a:r>
            <a:r>
              <a:rPr lang="pt-BR" dirty="0" err="1" smtClean="0"/>
              <a:t>y</a:t>
            </a:r>
            <a:r>
              <a:rPr lang="pt-BR" dirty="0" smtClean="0"/>
              <a:t> </a:t>
            </a:r>
            <a:r>
              <a:rPr lang="pt-BR" dirty="0" err="1" smtClean="0"/>
              <a:t>representaci</a:t>
            </a:r>
            <a:r>
              <a:rPr lang="pt-BR" dirty="0" err="1" smtClean="0"/>
              <a:t>ón</a:t>
            </a:r>
            <a:r>
              <a:rPr lang="pt-BR" dirty="0" smtClean="0"/>
              <a:t> de </a:t>
            </a:r>
            <a:r>
              <a:rPr lang="pt-BR" dirty="0" err="1" smtClean="0"/>
              <a:t>datos</a:t>
            </a:r>
            <a:r>
              <a:rPr lang="pt-BR" dirty="0" smtClean="0"/>
              <a:t>.</a:t>
            </a:r>
            <a:endParaRPr lang="pt-BR" dirty="0"/>
          </a:p>
          <a:p>
            <a:pPr lvl="1"/>
            <a:r>
              <a:rPr lang="es-ES_tradnl" dirty="0" smtClean="0"/>
              <a:t>4.3 </a:t>
            </a:r>
            <a:r>
              <a:rPr lang="es-ES_tradnl" dirty="0"/>
              <a:t>Registros y archivos de </a:t>
            </a:r>
            <a:r>
              <a:rPr lang="es-ES_tradnl" dirty="0" smtClean="0"/>
              <a:t>datos.</a:t>
            </a:r>
            <a:endParaRPr lang="en-US" sz="2800" dirty="0"/>
          </a:p>
          <a:p>
            <a:r>
              <a:rPr lang="pt-BR" sz="2800" dirty="0"/>
              <a:t>5.  Servidores de entrada/</a:t>
            </a:r>
            <a:r>
              <a:rPr lang="pt-BR" sz="2800" dirty="0" err="1"/>
              <a:t>salida</a:t>
            </a:r>
            <a:r>
              <a:rPr lang="pt-BR" sz="2800" dirty="0"/>
              <a:t> (</a:t>
            </a:r>
            <a:r>
              <a:rPr lang="pt-BR" sz="2800" dirty="0" err="1"/>
              <a:t>I</a:t>
            </a:r>
            <a:r>
              <a:rPr lang="pt-BR" sz="2800" dirty="0"/>
              <a:t>/O servers)</a:t>
            </a:r>
          </a:p>
          <a:p>
            <a:pPr lvl="1"/>
            <a:r>
              <a:rPr lang="pt-BR" dirty="0" smtClean="0"/>
              <a:t> </a:t>
            </a:r>
            <a:r>
              <a:rPr lang="pt-BR" dirty="0"/>
              <a:t>5.1 Tipos de servidores</a:t>
            </a:r>
          </a:p>
          <a:p>
            <a:pPr lvl="1"/>
            <a:r>
              <a:rPr lang="es-ES_tradnl" dirty="0" smtClean="0"/>
              <a:t>5.2 </a:t>
            </a:r>
            <a:r>
              <a:rPr lang="es-ES_tradnl" dirty="0"/>
              <a:t>Creación de Web </a:t>
            </a:r>
            <a:r>
              <a:rPr lang="es-ES_tradnl" dirty="0" smtClean="0"/>
              <a:t>servers</a:t>
            </a:r>
            <a:endParaRPr lang="en-US" sz="2800" dirty="0"/>
          </a:p>
          <a:p>
            <a:r>
              <a:rPr lang="es-ES_tradnl" sz="2800" dirty="0"/>
              <a:t>6. Aplicaciones </a:t>
            </a:r>
            <a:r>
              <a:rPr lang="es-ES_tradnl" sz="2800" dirty="0" err="1"/>
              <a:t>mecatrónicas</a:t>
            </a:r>
            <a:r>
              <a:rPr lang="es-ES_tradnl" sz="2800" dirty="0"/>
              <a:t> </a:t>
            </a:r>
            <a:r>
              <a:rPr lang="es-ES_tradnl" sz="2800" dirty="0" smtClean="0"/>
              <a:t>distribuidas</a:t>
            </a:r>
            <a:endParaRPr lang="es-ES_tradnl" sz="2800" dirty="0"/>
          </a:p>
          <a:p>
            <a:pPr lvl="1"/>
            <a:r>
              <a:rPr lang="es-ES_tradnl" dirty="0" smtClean="0"/>
              <a:t>6.1 </a:t>
            </a:r>
            <a:r>
              <a:rPr lang="es-ES_tradnl" dirty="0"/>
              <a:t>Control </a:t>
            </a:r>
            <a:r>
              <a:rPr lang="es-ES_tradnl" dirty="0" smtClean="0"/>
              <a:t>supervisado </a:t>
            </a:r>
          </a:p>
          <a:p>
            <a:pPr lvl="1"/>
            <a:r>
              <a:rPr lang="es-ES_tradnl" dirty="0" smtClean="0"/>
              <a:t>6.2 </a:t>
            </a:r>
            <a:r>
              <a:rPr lang="es-ES_tradnl" dirty="0"/>
              <a:t>Aplicaciones industriales distribuidas</a:t>
            </a:r>
          </a:p>
          <a:p>
            <a:pPr lvl="1"/>
            <a:endParaRPr lang="es-ES_tradnl" b="1" dirty="0"/>
          </a:p>
          <a:p>
            <a:endParaRPr lang="es-ES_tradnl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147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6</a:t>
            </a:r>
            <a:r>
              <a:rPr lang="en-US" dirty="0" smtClean="0"/>
              <a:t>0% </a:t>
            </a:r>
            <a:r>
              <a:rPr lang="en-US" dirty="0" err="1" smtClean="0"/>
              <a:t>Examen</a:t>
            </a:r>
            <a:r>
              <a:rPr lang="en-US" dirty="0" smtClean="0"/>
              <a:t> </a:t>
            </a:r>
            <a:r>
              <a:rPr lang="en-US" dirty="0" err="1" smtClean="0"/>
              <a:t>Parcial</a:t>
            </a:r>
            <a:r>
              <a:rPr lang="en-US" dirty="0" smtClean="0"/>
              <a:t>.</a:t>
            </a:r>
          </a:p>
          <a:p>
            <a:r>
              <a:rPr lang="en-US" dirty="0"/>
              <a:t>3</a:t>
            </a:r>
            <a:r>
              <a:rPr lang="en-US" dirty="0" smtClean="0"/>
              <a:t>0% </a:t>
            </a:r>
            <a:r>
              <a:rPr lang="en-US" dirty="0" err="1" smtClean="0"/>
              <a:t>Prácticas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10% </a:t>
            </a:r>
            <a:r>
              <a:rPr lang="en-US" dirty="0" err="1" smtClean="0"/>
              <a:t>Tareas</a:t>
            </a:r>
            <a:r>
              <a:rPr lang="en-US" dirty="0" smtClean="0"/>
              <a:t> e </a:t>
            </a:r>
            <a:r>
              <a:rPr lang="en-US" dirty="0" err="1" smtClean="0"/>
              <a:t>Investigación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Evaluación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Parcial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93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7</a:t>
            </a:r>
            <a:r>
              <a:rPr lang="en-US" dirty="0" smtClean="0"/>
              <a:t>0% </a:t>
            </a:r>
            <a:r>
              <a:rPr lang="en-US" dirty="0" err="1" smtClean="0"/>
              <a:t>Examenes</a:t>
            </a:r>
            <a:r>
              <a:rPr lang="en-US" dirty="0" smtClean="0"/>
              <a:t> </a:t>
            </a:r>
            <a:r>
              <a:rPr lang="en-US" dirty="0" err="1" smtClean="0"/>
              <a:t>Parciales</a:t>
            </a:r>
            <a:endParaRPr lang="en-US" dirty="0" smtClean="0"/>
          </a:p>
          <a:p>
            <a:r>
              <a:rPr lang="en-US" dirty="0" smtClean="0"/>
              <a:t>15%  </a:t>
            </a:r>
            <a:r>
              <a:rPr lang="en-US" dirty="0" err="1" smtClean="0"/>
              <a:t>Actividad</a:t>
            </a:r>
            <a:r>
              <a:rPr lang="en-US" dirty="0" smtClean="0"/>
              <a:t> </a:t>
            </a:r>
            <a:r>
              <a:rPr lang="en-US" dirty="0" err="1" smtClean="0"/>
              <a:t>Integradora</a:t>
            </a:r>
            <a:r>
              <a:rPr lang="en-US" dirty="0" smtClean="0"/>
              <a:t>.</a:t>
            </a:r>
          </a:p>
          <a:p>
            <a:r>
              <a:rPr lang="en-US" dirty="0"/>
              <a:t>1</a:t>
            </a:r>
            <a:r>
              <a:rPr lang="en-US" dirty="0" smtClean="0"/>
              <a:t>5% </a:t>
            </a:r>
            <a:r>
              <a:rPr lang="en-US" dirty="0" err="1" smtClean="0"/>
              <a:t>Examen</a:t>
            </a:r>
            <a:r>
              <a:rPr lang="en-US" dirty="0" smtClean="0"/>
              <a:t> Final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Evaluación</a:t>
            </a:r>
            <a:r>
              <a:rPr lang="en-US" dirty="0" smtClean="0"/>
              <a:t> Final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436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Getting Started with </a:t>
            </a:r>
            <a:r>
              <a:rPr lang="en-US" b="1" dirty="0" err="1"/>
              <a:t>Arduino</a:t>
            </a:r>
            <a:r>
              <a:rPr lang="en-US" b="1" dirty="0"/>
              <a:t>, 1st Edition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By </a:t>
            </a:r>
            <a:r>
              <a:rPr lang="en-US" dirty="0">
                <a:hlinkClick r:id="rId2"/>
              </a:rPr>
              <a:t>Massimo Banzi</a:t>
            </a:r>
            <a:endParaRPr lang="en-US" dirty="0"/>
          </a:p>
          <a:p>
            <a:r>
              <a:rPr lang="en-US" b="1" dirty="0" smtClean="0"/>
              <a:t>Practical </a:t>
            </a:r>
            <a:r>
              <a:rPr lang="en-US" b="1" dirty="0" err="1" smtClean="0"/>
              <a:t>Arduino</a:t>
            </a:r>
            <a:r>
              <a:rPr lang="en-US" b="1" dirty="0" smtClean="0"/>
              <a:t> : cool projects for Open Source hardware / </a:t>
            </a:r>
            <a:r>
              <a:rPr lang="en-US" b="1" dirty="0"/>
              <a:t>Jonathan </a:t>
            </a:r>
            <a:r>
              <a:rPr lang="en-US" b="1" dirty="0" err="1"/>
              <a:t>Oxer</a:t>
            </a:r>
            <a:r>
              <a:rPr lang="en-US" b="1" dirty="0"/>
              <a:t>, Hugh </a:t>
            </a:r>
            <a:r>
              <a:rPr lang="en-US" b="1" dirty="0" err="1"/>
              <a:t>Blemings</a:t>
            </a:r>
            <a:r>
              <a:rPr lang="en-US" b="1" dirty="0"/>
              <a:t>.</a:t>
            </a:r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Libros</a:t>
            </a:r>
            <a:r>
              <a:rPr lang="en-US" dirty="0" smtClean="0"/>
              <a:t> de </a:t>
            </a:r>
            <a:r>
              <a:rPr lang="en-US" dirty="0" err="1" smtClean="0"/>
              <a:t>Consulta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080" y="2476313"/>
            <a:ext cx="2152678" cy="21526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240" y="4008468"/>
            <a:ext cx="2411796" cy="241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52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Programming Interactivity: “ A designer’s guide to processing, </a:t>
            </a:r>
            <a:r>
              <a:rPr lang="en-US" dirty="0" err="1" smtClean="0"/>
              <a:t>arduino</a:t>
            </a:r>
            <a:r>
              <a:rPr lang="en-US" dirty="0" smtClean="0"/>
              <a:t> and </a:t>
            </a:r>
            <a:r>
              <a:rPr lang="en-US" dirty="0" err="1" smtClean="0"/>
              <a:t>openFrameworks</a:t>
            </a:r>
            <a:r>
              <a:rPr lang="en-US" dirty="0" smtClean="0"/>
              <a:t>., Joshua Noble, 2008, O’Reilly.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Libros</a:t>
            </a:r>
            <a:r>
              <a:rPr lang="en-US" dirty="0" smtClean="0"/>
              <a:t> de </a:t>
            </a:r>
            <a:r>
              <a:rPr lang="en-US" dirty="0" err="1" smtClean="0"/>
              <a:t>Consulta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001" y="2691693"/>
            <a:ext cx="2780001" cy="27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13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Arduino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http://</a:t>
            </a:r>
            <a:r>
              <a:rPr lang="en-US" b="1" dirty="0" err="1" smtClean="0"/>
              <a:t>www.arduino.cc</a:t>
            </a:r>
            <a:endParaRPr lang="en-US" b="1" dirty="0" smtClean="0"/>
          </a:p>
          <a:p>
            <a:r>
              <a:rPr lang="ro-RO" b="1" dirty="0" smtClean="0"/>
              <a:t>http://blog.ardublock.com</a:t>
            </a:r>
          </a:p>
          <a:p>
            <a:endParaRPr lang="ro-RO" b="1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r>
              <a:rPr lang="de-DE" b="1" dirty="0" smtClean="0"/>
              <a:t>http</a:t>
            </a:r>
            <a:r>
              <a:rPr lang="de-DE" b="1" dirty="0"/>
              <a:t>://</a:t>
            </a:r>
            <a:r>
              <a:rPr lang="de-DE" b="1" dirty="0" err="1"/>
              <a:t>cherrypy.org</a:t>
            </a:r>
            <a:r>
              <a:rPr lang="de-DE" b="1" dirty="0" smtClean="0"/>
              <a:t>/</a:t>
            </a:r>
            <a:endParaRPr lang="de-DE" b="1" dirty="0" smtClean="0">
              <a:hlinkClick r:id="rId2"/>
            </a:endParaRPr>
          </a:p>
          <a:p>
            <a:r>
              <a:rPr lang="en-US" b="1" dirty="0" smtClean="0"/>
              <a:t>http://</a:t>
            </a:r>
            <a:r>
              <a:rPr lang="en-US" b="1" dirty="0" err="1" smtClean="0"/>
              <a:t>www.apache.org</a:t>
            </a:r>
            <a:endParaRPr lang="en-US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Ligas </a:t>
            </a:r>
            <a:r>
              <a:rPr lang="es-ES_tradnl" dirty="0" smtClean="0"/>
              <a:t>Útiles:</a:t>
            </a:r>
            <a:endParaRPr lang="es-ES_trad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Web Servers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064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680</TotalTime>
  <Words>471</Words>
  <Application>Microsoft Macintosh PowerPoint</Application>
  <PresentationFormat>On-screen Show (4:3)</PresentationFormat>
  <Paragraphs>89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Paper</vt:lpstr>
      <vt:lpstr>Informática Industrial</vt:lpstr>
      <vt:lpstr>Objetivo General</vt:lpstr>
      <vt:lpstr>Temario</vt:lpstr>
      <vt:lpstr>Temario</vt:lpstr>
      <vt:lpstr>Evaluación por Parcial</vt:lpstr>
      <vt:lpstr>Evaluación Final</vt:lpstr>
      <vt:lpstr>Libros de Consulta</vt:lpstr>
      <vt:lpstr>Libros de Consulta</vt:lpstr>
      <vt:lpstr>Ligas Útiles:</vt:lpstr>
      <vt:lpstr>Plataforma Arduino</vt:lpstr>
      <vt:lpstr>Plataforma Arduino</vt:lpstr>
      <vt:lpstr>Plataforma Arduino</vt:lpstr>
      <vt:lpstr>¿Preguntas?</vt:lpstr>
      <vt:lpstr>Actividad 1:</vt:lpstr>
    </vt:vector>
  </TitlesOfParts>
  <Company>Bobimex S.A. de C.V.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Solución de problemas con prgramación</dc:title>
  <dc:creator>Ivan Alejandro Escobar Broitman</dc:creator>
  <cp:lastModifiedBy>Ivan Alejandro Escobar Broitman</cp:lastModifiedBy>
  <cp:revision>85</cp:revision>
  <dcterms:created xsi:type="dcterms:W3CDTF">2011-08-02T14:37:45Z</dcterms:created>
  <dcterms:modified xsi:type="dcterms:W3CDTF">2012-01-09T22:54:16Z</dcterms:modified>
</cp:coreProperties>
</file>