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1/6/12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escobar@itesm.m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blocks.org/" TargetMode="External"/><Relationship Id="rId4" Type="http://schemas.openxmlformats.org/officeDocument/2006/relationships/hyperlink" Target="http://www.mathwork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ython.o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books.org/wiki/C++_Programming/Code_Style" TargetMode="External"/><Relationship Id="rId4" Type="http://schemas.openxmlformats.org/officeDocument/2006/relationships/hyperlink" Target="http://www.datatool.com/downloads/matlab_style_guideline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ython.org/dev/peps/pep-0008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emf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TC1017</a:t>
            </a:r>
          </a:p>
          <a:p>
            <a:r>
              <a:rPr lang="en-US" dirty="0" smtClean="0"/>
              <a:t>Prof. </a:t>
            </a:r>
            <a:r>
              <a:rPr lang="en-US" dirty="0" err="1" smtClean="0"/>
              <a:t>Msc</a:t>
            </a:r>
            <a:r>
              <a:rPr lang="en-US" dirty="0" smtClean="0"/>
              <a:t>. Ivan Alejandro Escobar Broitman</a:t>
            </a:r>
          </a:p>
          <a:p>
            <a:r>
              <a:rPr lang="en-US" dirty="0" smtClean="0">
                <a:hlinkClick r:id="rId2"/>
              </a:rPr>
              <a:t>iescobar@itesm.mx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Solución de problemas con programación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39959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Head First Programming: A Learner’s Guide to Programming Using the Python Language by David Griffiths and Paul Barry, O’Reilly Publishing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Libros</a:t>
            </a:r>
            <a:r>
              <a:rPr lang="en-US" dirty="0" smtClean="0"/>
              <a:t> de </a:t>
            </a:r>
            <a:r>
              <a:rPr lang="en-US" dirty="0" err="1" smtClean="0"/>
              <a:t>Consulta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2177" y="2667001"/>
            <a:ext cx="2771588" cy="277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96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Chapman, Stephen J., MATLAB programming for engineers / Stephan J. Chapman., 4th ed., Toronto, Ontario : Thomson, c2008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Libros</a:t>
            </a:r>
            <a:r>
              <a:rPr lang="en-US" dirty="0" smtClean="0"/>
              <a:t> de </a:t>
            </a:r>
            <a:r>
              <a:rPr lang="en-US" dirty="0" err="1" smtClean="0"/>
              <a:t>Consulta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305528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57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Python</a:t>
            </a:r>
          </a:p>
          <a:p>
            <a:pPr lvl="1"/>
            <a:r>
              <a:rPr lang="en-US" dirty="0" smtClean="0"/>
              <a:t>IDE </a:t>
            </a:r>
            <a:r>
              <a:rPr lang="en-US" dirty="0" err="1" smtClean="0"/>
              <a:t>recomendado</a:t>
            </a:r>
            <a:r>
              <a:rPr lang="en-US" dirty="0" smtClean="0"/>
              <a:t>: IDLE </a:t>
            </a:r>
            <a:r>
              <a:rPr lang="en-US" dirty="0" err="1" smtClean="0"/>
              <a:t>para</a:t>
            </a:r>
            <a:r>
              <a:rPr lang="en-US" dirty="0" smtClean="0"/>
              <a:t> Python (</a:t>
            </a:r>
            <a:r>
              <a:rPr lang="en-US" dirty="0" smtClean="0">
                <a:hlinkClick r:id="rId2"/>
              </a:rPr>
              <a:t>www.python.org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C y C++</a:t>
            </a:r>
          </a:p>
          <a:p>
            <a:pPr lvl="1"/>
            <a:r>
              <a:rPr lang="en-US" dirty="0" smtClean="0"/>
              <a:t>IDE </a:t>
            </a:r>
            <a:r>
              <a:rPr lang="en-US" dirty="0" err="1" smtClean="0"/>
              <a:t>recomendado</a:t>
            </a:r>
            <a:r>
              <a:rPr lang="en-US" dirty="0" smtClean="0"/>
              <a:t>: Code::Blocks (</a:t>
            </a:r>
            <a:r>
              <a:rPr lang="sv-SE" dirty="0">
                <a:hlinkClick r:id="rId3"/>
              </a:rPr>
              <a:t>http://www.codeblocks.org</a:t>
            </a:r>
            <a:r>
              <a:rPr lang="sv-SE" dirty="0" smtClean="0">
                <a:hlinkClick r:id="rId3"/>
              </a:rPr>
              <a:t>/</a:t>
            </a:r>
            <a:r>
              <a:rPr lang="sv-SE" dirty="0" smtClean="0"/>
              <a:t>)</a:t>
            </a:r>
          </a:p>
          <a:p>
            <a:r>
              <a:rPr lang="sv-SE" dirty="0" smtClean="0"/>
              <a:t>Matlab</a:t>
            </a:r>
          </a:p>
          <a:p>
            <a:pPr lvl="1"/>
            <a:r>
              <a:rPr lang="sv-SE" dirty="0" smtClean="0">
                <a:hlinkClick r:id="rId4"/>
              </a:rPr>
              <a:t>http://www.mathworks.com</a:t>
            </a:r>
            <a:endParaRPr lang="sv-SE" dirty="0" smtClean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Software a Manejar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8935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/>
              <a:t>Python: </a:t>
            </a:r>
            <a:r>
              <a:rPr lang="en-US" u="sng" dirty="0">
                <a:hlinkClick r:id="rId2"/>
              </a:rPr>
              <a:t>http://www.python.org/dev/peps/pep-0008/</a:t>
            </a:r>
          </a:p>
          <a:p>
            <a:r>
              <a:rPr lang="en-US" dirty="0" smtClean="0"/>
              <a:t>Para </a:t>
            </a:r>
            <a:r>
              <a:rPr lang="en-US" dirty="0"/>
              <a:t>C/C++: </a:t>
            </a:r>
            <a:r>
              <a:rPr lang="en-US" u="sng" dirty="0">
                <a:hlinkClick r:id="rId3"/>
              </a:rPr>
              <a:t>http://en.wikibooks.org/wiki/C%2B%2B_Programming/Code_Style</a:t>
            </a:r>
          </a:p>
          <a:p>
            <a:r>
              <a:rPr lang="pl-PL" dirty="0" smtClean="0"/>
              <a:t>Para MATLAB: </a:t>
            </a:r>
            <a:r>
              <a:rPr lang="pl-PL" u="sng" dirty="0">
                <a:hlinkClick r:id="rId4"/>
              </a:rPr>
              <a:t>http://www.datatool.com/downloads/matlab_style_guidelines.pdf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Convenciones</a:t>
            </a:r>
            <a:r>
              <a:rPr lang="en-US" dirty="0" smtClean="0"/>
              <a:t> de </a:t>
            </a:r>
            <a:r>
              <a:rPr lang="en-US" dirty="0" err="1" smtClean="0"/>
              <a:t>Codificación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11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Pensamiento</a:t>
            </a:r>
            <a:r>
              <a:rPr lang="en-US" dirty="0" smtClean="0"/>
              <a:t> </a:t>
            </a:r>
            <a:r>
              <a:rPr lang="en-US" dirty="0" err="1" smtClean="0"/>
              <a:t>Algorítmico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Mente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bierta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Programar</a:t>
            </a:r>
            <a:r>
              <a:rPr lang="en-US" dirty="0" smtClean="0"/>
              <a:t> </a:t>
            </a:r>
            <a:r>
              <a:rPr lang="en-US" dirty="0" err="1" smtClean="0"/>
              <a:t>estructuradamente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Mucha</a:t>
            </a:r>
            <a:r>
              <a:rPr lang="en-US" dirty="0" smtClean="0"/>
              <a:t> </a:t>
            </a:r>
            <a:r>
              <a:rPr lang="en-US" dirty="0" err="1" smtClean="0"/>
              <a:t>lectura</a:t>
            </a:r>
            <a:r>
              <a:rPr lang="en-US" dirty="0" smtClean="0"/>
              <a:t> y </a:t>
            </a:r>
            <a:r>
              <a:rPr lang="en-US" dirty="0" err="1" smtClean="0"/>
              <a:t>práctica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Recomendaciones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288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endParaRPr lang="en-US" sz="4800" dirty="0"/>
          </a:p>
          <a:p>
            <a:r>
              <a:rPr lang="en-US" sz="4800" dirty="0" err="1" smtClean="0"/>
              <a:t>Dudas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 smtClean="0"/>
              <a:t>Preguntas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06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manera</a:t>
            </a:r>
            <a:r>
              <a:rPr lang="en-US" dirty="0" smtClean="0"/>
              <a:t> individual </a:t>
            </a:r>
            <a:r>
              <a:rPr lang="en-US" dirty="0" err="1" smtClean="0"/>
              <a:t>realizar</a:t>
            </a:r>
            <a:r>
              <a:rPr lang="en-US" dirty="0" smtClean="0"/>
              <a:t> la </a:t>
            </a:r>
            <a:r>
              <a:rPr lang="en-US" dirty="0" err="1" smtClean="0"/>
              <a:t>siguiente</a:t>
            </a:r>
            <a:r>
              <a:rPr lang="en-US" dirty="0" smtClean="0"/>
              <a:t> </a:t>
            </a:r>
            <a:r>
              <a:rPr lang="en-US" dirty="0" err="1" smtClean="0"/>
              <a:t>tarea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1"/>
            <a:r>
              <a:rPr lang="en-US" dirty="0" err="1" smtClean="0"/>
              <a:t>Investigar</a:t>
            </a:r>
            <a:r>
              <a:rPr lang="en-US" dirty="0" smtClean="0"/>
              <a:t> </a:t>
            </a:r>
            <a:r>
              <a:rPr lang="en-US" dirty="0" err="1" smtClean="0"/>
              <a:t>acerca</a:t>
            </a:r>
            <a:r>
              <a:rPr lang="en-US" dirty="0" smtClean="0"/>
              <a:t> de los </a:t>
            </a:r>
            <a:r>
              <a:rPr lang="en-US" dirty="0" err="1" smtClean="0"/>
              <a:t>lenguajes</a:t>
            </a:r>
            <a:r>
              <a:rPr lang="en-US" dirty="0" smtClean="0"/>
              <a:t> y/o </a:t>
            </a:r>
            <a:r>
              <a:rPr lang="en-US" dirty="0" err="1" smtClean="0"/>
              <a:t>paquetes</a:t>
            </a:r>
            <a:r>
              <a:rPr lang="en-US" dirty="0" smtClean="0"/>
              <a:t> </a:t>
            </a:r>
            <a:r>
              <a:rPr lang="en-US" dirty="0" err="1" smtClean="0"/>
              <a:t>computacionales</a:t>
            </a:r>
            <a:r>
              <a:rPr lang="en-US" dirty="0" smtClean="0"/>
              <a:t> </a:t>
            </a:r>
            <a:r>
              <a:rPr lang="en-US" dirty="0" err="1" smtClean="0"/>
              <a:t>mencionados</a:t>
            </a:r>
            <a:r>
              <a:rPr lang="en-US" dirty="0" smtClean="0"/>
              <a:t> en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presentación</a:t>
            </a:r>
            <a:r>
              <a:rPr lang="en-US" dirty="0" smtClean="0"/>
              <a:t> y los </a:t>
            </a:r>
            <a:r>
              <a:rPr lang="en-US" dirty="0" err="1" smtClean="0"/>
              <a:t>siguientes</a:t>
            </a:r>
            <a:r>
              <a:rPr lang="en-US" dirty="0"/>
              <a:t>:</a:t>
            </a:r>
            <a:endParaRPr lang="en-US" dirty="0" smtClean="0"/>
          </a:p>
          <a:p>
            <a:pPr lvl="2"/>
            <a:r>
              <a:rPr lang="en-US" dirty="0" smtClean="0"/>
              <a:t>(Matlab, </a:t>
            </a:r>
            <a:r>
              <a:rPr lang="en-US" dirty="0" err="1" smtClean="0"/>
              <a:t>Mathematica</a:t>
            </a:r>
            <a:r>
              <a:rPr lang="en-US" dirty="0" smtClean="0"/>
              <a:t>, Octave)</a:t>
            </a:r>
          </a:p>
          <a:p>
            <a:pPr lvl="1"/>
            <a:r>
              <a:rPr lang="en-US" dirty="0" err="1" smtClean="0"/>
              <a:t>Hacer</a:t>
            </a:r>
            <a:r>
              <a:rPr lang="en-US" dirty="0" smtClean="0"/>
              <a:t> un </a:t>
            </a:r>
            <a:r>
              <a:rPr lang="en-US" dirty="0" err="1" smtClean="0"/>
              <a:t>cuadro</a:t>
            </a:r>
            <a:r>
              <a:rPr lang="en-US" dirty="0" smtClean="0"/>
              <a:t> </a:t>
            </a:r>
            <a:r>
              <a:rPr lang="en-US" dirty="0" err="1" smtClean="0"/>
              <a:t>comparativo</a:t>
            </a:r>
            <a:r>
              <a:rPr lang="en-US" dirty="0" smtClean="0"/>
              <a:t> de </a:t>
            </a:r>
            <a:r>
              <a:rPr lang="en-US" dirty="0" err="1" smtClean="0"/>
              <a:t>ellos</a:t>
            </a:r>
            <a:r>
              <a:rPr lang="en-US" dirty="0" smtClean="0"/>
              <a:t> </a:t>
            </a:r>
            <a:r>
              <a:rPr lang="en-US" dirty="0" err="1" smtClean="0"/>
              <a:t>citando</a:t>
            </a:r>
            <a:r>
              <a:rPr lang="en-US" dirty="0" smtClean="0"/>
              <a:t> </a:t>
            </a:r>
            <a:r>
              <a:rPr lang="en-US" dirty="0" err="1" smtClean="0"/>
              <a:t>ventajas</a:t>
            </a:r>
            <a:r>
              <a:rPr lang="en-US" dirty="0" smtClean="0"/>
              <a:t> y </a:t>
            </a:r>
            <a:r>
              <a:rPr lang="en-US" dirty="0" err="1" smtClean="0"/>
              <a:t>desventajas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expondrá</a:t>
            </a:r>
            <a:r>
              <a:rPr lang="en-US" dirty="0" smtClean="0"/>
              <a:t> la </a:t>
            </a:r>
            <a:r>
              <a:rPr lang="en-US" dirty="0" err="1" smtClean="0"/>
              <a:t>siguiente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Actividad</a:t>
            </a:r>
            <a:r>
              <a:rPr lang="en-US" dirty="0" smtClean="0"/>
              <a:t> 1: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27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</a:t>
            </a:r>
            <a:r>
              <a:rPr lang="en-US" dirty="0" err="1" smtClean="0"/>
              <a:t>Introducción</a:t>
            </a:r>
            <a:r>
              <a:rPr lang="en-US" dirty="0" smtClean="0"/>
              <a:t> a 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1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Desarrollar </a:t>
            </a:r>
            <a:r>
              <a:rPr lang="es-ES_tradnl" dirty="0"/>
              <a:t>en el estudiante la lógica de programación estructurada, que le permita dar solución a problemas de ingeniería, utilizando un lenguaje </a:t>
            </a:r>
            <a:r>
              <a:rPr lang="es-ES_tradnl" dirty="0" smtClean="0"/>
              <a:t>computacional.</a:t>
            </a:r>
            <a:br>
              <a:rPr lang="es-ES_tradnl" dirty="0" smtClean="0"/>
            </a:br>
            <a:endParaRPr lang="es-ES_tradnl" dirty="0" smtClean="0"/>
          </a:p>
          <a:p>
            <a:r>
              <a:rPr lang="es-ES_tradnl" dirty="0" smtClean="0"/>
              <a:t>Requiere </a:t>
            </a:r>
            <a:r>
              <a:rPr lang="es-ES_tradnl" dirty="0"/>
              <a:t>de conocimientos previos de manejo de computadora y algorítmica básica.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r>
              <a:rPr lang="en-US" dirty="0" smtClean="0"/>
              <a:t> General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75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77500" lnSpcReduction="20000"/>
          </a:bodyPr>
          <a:lstStyle/>
          <a:p>
            <a:r>
              <a:rPr lang="es-ES_tradnl" b="1" dirty="0"/>
              <a:t>1. Tecnología computacional para la modelación de aplicaciones ingenieriles </a:t>
            </a:r>
            <a:endParaRPr lang="es-ES_tradnl" b="1" dirty="0" smtClean="0"/>
          </a:p>
          <a:p>
            <a:pPr lvl="1"/>
            <a:r>
              <a:rPr lang="es-ES_tradnl" dirty="0" smtClean="0"/>
              <a:t> 1.1 </a:t>
            </a:r>
            <a:r>
              <a:rPr lang="es-ES_tradnl" dirty="0"/>
              <a:t>Paquetes de </a:t>
            </a:r>
            <a:r>
              <a:rPr lang="es-ES_tradnl" dirty="0" smtClean="0"/>
              <a:t>productividad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/>
              <a:t>1.2 Paquetes de análisis </a:t>
            </a:r>
            <a:r>
              <a:rPr lang="es-ES_tradnl" dirty="0" smtClean="0"/>
              <a:t>numérico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/>
              <a:t>1.3 Lenguajes de programación</a:t>
            </a:r>
          </a:p>
          <a:p>
            <a:r>
              <a:rPr lang="es-ES_tradnl" b="1" dirty="0"/>
              <a:t>2. Problemas que involucren cálculos matemáticos y fórmulas</a:t>
            </a:r>
          </a:p>
          <a:p>
            <a:pPr lvl="1"/>
            <a:r>
              <a:rPr lang="es-ES_tradnl" dirty="0"/>
              <a:t>2.1 Pensamiento algorítmico para modelar problemas que requieran el uso de fórmulas a través de cálculos matemáticos </a:t>
            </a:r>
            <a:endParaRPr lang="es-ES_tradnl" dirty="0" smtClean="0"/>
          </a:p>
          <a:p>
            <a:pPr lvl="1"/>
            <a:r>
              <a:rPr lang="es-ES_tradnl" dirty="0" smtClean="0"/>
              <a:t>2.2 </a:t>
            </a:r>
            <a:r>
              <a:rPr lang="es-ES_tradnl" dirty="0"/>
              <a:t>Traducción de fórmulas que utilicen funciones predefinidas por el ambiente de programación </a:t>
            </a:r>
            <a:endParaRPr lang="es-ES_tradnl" dirty="0" smtClean="0"/>
          </a:p>
          <a:p>
            <a:pPr lvl="1"/>
            <a:r>
              <a:rPr lang="es-ES_tradnl" dirty="0" smtClean="0"/>
              <a:t>2.3 </a:t>
            </a:r>
            <a:r>
              <a:rPr lang="es-ES_tradnl" dirty="0"/>
              <a:t>Construcción de funciones para modelos que requieren cálculos matemáticos</a:t>
            </a:r>
          </a:p>
          <a:p>
            <a:r>
              <a:rPr lang="es-ES_tradnl" b="1" dirty="0"/>
              <a:t>3. Problemas que involucren estructuras de decisión</a:t>
            </a:r>
          </a:p>
          <a:p>
            <a:pPr lvl="1"/>
            <a:r>
              <a:rPr lang="es-ES_tradnl" dirty="0"/>
              <a:t>3.1 Pensamiento algorítmico para cálculos con </a:t>
            </a:r>
            <a:r>
              <a:rPr lang="es-ES_tradnl" dirty="0" smtClean="0"/>
              <a:t>decisiones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/>
              <a:t>3.2 Cálculos con selección de </a:t>
            </a:r>
            <a:r>
              <a:rPr lang="es-ES_tradnl" dirty="0" smtClean="0"/>
              <a:t>opciones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/>
              <a:t>3.3 Modelación de problemas que involucren cálculos con decisiones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5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b="1" dirty="0"/>
              <a:t>4. Problemas que involucren ciclos</a:t>
            </a:r>
          </a:p>
          <a:p>
            <a:pPr lvl="1"/>
            <a:r>
              <a:rPr lang="es-ES_tradnl" dirty="0"/>
              <a:t>4.1 Pensamiento algorítmico para cálculos con ciclos </a:t>
            </a:r>
            <a:endParaRPr lang="es-ES_tradnl" dirty="0" smtClean="0"/>
          </a:p>
          <a:p>
            <a:pPr lvl="1"/>
            <a:r>
              <a:rPr lang="es-ES_tradnl" dirty="0" smtClean="0"/>
              <a:t>4.2 </a:t>
            </a:r>
            <a:r>
              <a:rPr lang="es-ES_tradnl" dirty="0"/>
              <a:t>Repetición de </a:t>
            </a:r>
            <a:r>
              <a:rPr lang="es-ES_tradnl" dirty="0" smtClean="0"/>
              <a:t>cálculos</a:t>
            </a:r>
          </a:p>
          <a:p>
            <a:pPr lvl="1"/>
            <a:r>
              <a:rPr lang="es-ES_tradnl" dirty="0" smtClean="0"/>
              <a:t> </a:t>
            </a:r>
            <a:r>
              <a:rPr lang="es-ES_tradnl" dirty="0"/>
              <a:t>4.3 Modelación de problemas que involucren cálculos con ciclos</a:t>
            </a:r>
          </a:p>
          <a:p>
            <a:r>
              <a:rPr lang="es-ES_tradnl" b="1" dirty="0"/>
              <a:t>5. Modelación y solución de problemas ingenieriles</a:t>
            </a:r>
          </a:p>
          <a:p>
            <a:pPr lvl="1"/>
            <a:r>
              <a:rPr lang="es-ES_tradnl" dirty="0"/>
              <a:t>5.1 </a:t>
            </a:r>
            <a:r>
              <a:rPr lang="es-ES_tradnl" dirty="0" smtClean="0"/>
              <a:t>Análisis </a:t>
            </a:r>
            <a:r>
              <a:rPr lang="es-ES_tradnl" dirty="0"/>
              <a:t>de situaciones que involucren cálculos, funciones, decisiones y ciclos </a:t>
            </a:r>
            <a:endParaRPr lang="es-ES_tradnl" dirty="0" smtClean="0"/>
          </a:p>
          <a:p>
            <a:pPr lvl="1"/>
            <a:r>
              <a:rPr lang="es-ES_tradnl" dirty="0" smtClean="0"/>
              <a:t>5.2 </a:t>
            </a:r>
            <a:r>
              <a:rPr lang="es-ES_tradnl" dirty="0"/>
              <a:t>Selección de las herramientas computacionales adecuadas para modelar situaciones </a:t>
            </a:r>
            <a:r>
              <a:rPr lang="es-ES_tradnl" dirty="0" smtClean="0"/>
              <a:t>específicas</a:t>
            </a:r>
          </a:p>
          <a:p>
            <a:pPr lvl="1"/>
            <a:r>
              <a:rPr lang="es-ES_tradnl" dirty="0"/>
              <a:t>5.3 Solución del modelo a través de las herramientas seleccionadas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b="1" dirty="0"/>
              <a:t>6. Procesamiento de datos y representación visual de resultados</a:t>
            </a:r>
            <a:endParaRPr lang="es-ES_tradnl" dirty="0"/>
          </a:p>
          <a:p>
            <a:pPr lvl="1"/>
            <a:r>
              <a:rPr lang="es-ES_tradnl" dirty="0"/>
              <a:t>6.1 Representación de datos en forma tabular</a:t>
            </a:r>
          </a:p>
          <a:p>
            <a:pPr lvl="1"/>
            <a:r>
              <a:rPr lang="pt-BR" dirty="0"/>
              <a:t>6.2 Tipos de gráficas</a:t>
            </a:r>
          </a:p>
          <a:p>
            <a:r>
              <a:rPr lang="es-ES_tradnl" dirty="0"/>
              <a:t>6.3 Representación gráfica de los resultados de un modelo  </a:t>
            </a:r>
            <a:r>
              <a:rPr lang="es-ES_tradnl" b="1" dirty="0"/>
              <a:t>7. Procesamiento de datos utilizando modelación de escenarios y simulación de modelos</a:t>
            </a:r>
            <a:endParaRPr lang="es-ES_tradnl" dirty="0"/>
          </a:p>
          <a:p>
            <a:pPr lvl="1"/>
            <a:r>
              <a:rPr lang="es-ES_tradnl" dirty="0"/>
              <a:t>7.1 Contrastar escenarios para analizar el comportamiento de un modelo</a:t>
            </a:r>
          </a:p>
          <a:p>
            <a:pPr lvl="1"/>
            <a:r>
              <a:rPr lang="es-ES_tradnl" dirty="0"/>
              <a:t>7.2 Uso de herramientas para la toma de decisiones  (“¿qué pasa si?”, “búsqueda de objetivo”)</a:t>
            </a:r>
          </a:p>
          <a:p>
            <a:pPr lvl="1"/>
            <a:r>
              <a:rPr lang="es-ES_tradnl" dirty="0"/>
              <a:t>7.3 Uso de una herramienta para la solución de ecuaciones  </a:t>
            </a:r>
          </a:p>
          <a:p>
            <a:r>
              <a:rPr lang="es-ES_tradnl" b="1" dirty="0"/>
              <a:t>8. Migración de soluciones de modelos a otras herramientas de TI</a:t>
            </a:r>
            <a:endParaRPr lang="es-ES_tradnl" dirty="0"/>
          </a:p>
          <a:p>
            <a:pPr lvl="1"/>
            <a:r>
              <a:rPr lang="es-ES_tradnl" dirty="0"/>
              <a:t>8.1 Mecanismos de importación y exportación de datos entre diferentes herramientas de TI</a:t>
            </a:r>
          </a:p>
          <a:p>
            <a:pPr lvl="1"/>
            <a:r>
              <a:rPr lang="es-ES_tradnl" dirty="0"/>
              <a:t>8.2 Operaciones con datos  (exportación/importación de datos)</a:t>
            </a:r>
          </a:p>
          <a:p>
            <a:pPr lvl="1"/>
            <a:r>
              <a:rPr lang="es-ES_tradnl" dirty="0"/>
              <a:t>8.3 Análisis de las diferencias entre herramientas 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7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_tradnl" b="1" dirty="0"/>
              <a:t>9. Problemas que involucren vectores</a:t>
            </a:r>
            <a:endParaRPr lang="es-ES_tradnl" dirty="0"/>
          </a:p>
          <a:p>
            <a:pPr lvl="1"/>
            <a:r>
              <a:rPr lang="es-ES_tradnl" dirty="0"/>
              <a:t>9.1 Pensamiento algorítmico para el manejo de vectores</a:t>
            </a:r>
          </a:p>
          <a:p>
            <a:pPr lvl="1"/>
            <a:r>
              <a:rPr lang="es-ES_tradnl" dirty="0"/>
              <a:t>9.2 Cálculos con vectores</a:t>
            </a:r>
          </a:p>
          <a:p>
            <a:pPr lvl="1"/>
            <a:r>
              <a:rPr lang="es-ES_tradnl" dirty="0"/>
              <a:t>9.3 Modelación de problemas que involucren el uso de vectores </a:t>
            </a:r>
          </a:p>
          <a:p>
            <a:r>
              <a:rPr lang="es-ES_tradnl" b="1" dirty="0"/>
              <a:t>10. Modelos de cálculo con matrices</a:t>
            </a:r>
            <a:endParaRPr lang="es-ES_tradnl" dirty="0"/>
          </a:p>
          <a:p>
            <a:pPr lvl="1"/>
            <a:r>
              <a:rPr lang="es-ES_tradnl" dirty="0"/>
              <a:t>10.1 Pensamiento algorítmico para el manejo de matrices</a:t>
            </a:r>
          </a:p>
          <a:p>
            <a:pPr lvl="1"/>
            <a:r>
              <a:rPr lang="es-ES_tradnl" dirty="0"/>
              <a:t>10.2 Cálculos con matrices</a:t>
            </a:r>
          </a:p>
          <a:p>
            <a:pPr lvl="1"/>
            <a:r>
              <a:rPr lang="es-ES_tradnl" dirty="0"/>
              <a:t>10.3 Modelación de problemas que involucren el uso de matrices</a:t>
            </a:r>
          </a:p>
          <a:p>
            <a:r>
              <a:rPr lang="es-ES_tradnl" dirty="0"/>
              <a:t> </a:t>
            </a:r>
            <a:r>
              <a:rPr lang="es-ES_tradnl" b="1" dirty="0"/>
              <a:t>11. Modelos de cálculos con datos masivos</a:t>
            </a:r>
            <a:endParaRPr lang="es-ES_tradnl" dirty="0"/>
          </a:p>
          <a:p>
            <a:pPr lvl="1"/>
            <a:r>
              <a:rPr lang="es-ES_tradnl" dirty="0"/>
              <a:t>11.1 Cálculos con archivos de datos</a:t>
            </a:r>
          </a:p>
          <a:p>
            <a:pPr lvl="1"/>
            <a:r>
              <a:rPr lang="es-ES_tradnl" dirty="0"/>
              <a:t>11.2 Modelación de problemas que involucre datos masivos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5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8</a:t>
            </a:r>
            <a:r>
              <a:rPr lang="en-US" dirty="0" smtClean="0"/>
              <a:t>0% 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  <a:r>
              <a:rPr lang="en-US" dirty="0" err="1" smtClean="0"/>
              <a:t>Parcial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smtClean="0"/>
              <a:t>0</a:t>
            </a:r>
            <a:r>
              <a:rPr lang="en-US" dirty="0" smtClean="0"/>
              <a:t>% </a:t>
            </a:r>
            <a:r>
              <a:rPr lang="en-US" dirty="0" err="1" smtClean="0"/>
              <a:t>Actividades</a:t>
            </a:r>
            <a:r>
              <a:rPr lang="en-US" dirty="0" smtClean="0"/>
              <a:t> (</a:t>
            </a:r>
            <a:r>
              <a:rPr lang="en-US" dirty="0" err="1" smtClean="0"/>
              <a:t>tareas</a:t>
            </a:r>
            <a:r>
              <a:rPr lang="en-US" dirty="0" smtClean="0"/>
              <a:t> y </a:t>
            </a:r>
            <a:r>
              <a:rPr lang="en-US" dirty="0" err="1" smtClean="0"/>
              <a:t>programación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Parcial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3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5</a:t>
            </a:r>
            <a:r>
              <a:rPr lang="en-US" dirty="0" smtClean="0"/>
              <a:t>0</a:t>
            </a:r>
            <a:r>
              <a:rPr lang="en-US" dirty="0" smtClean="0"/>
              <a:t>% </a:t>
            </a:r>
            <a:r>
              <a:rPr lang="en-US" dirty="0" err="1" smtClean="0"/>
              <a:t>Examenes</a:t>
            </a:r>
            <a:r>
              <a:rPr lang="en-US" dirty="0" smtClean="0"/>
              <a:t> </a:t>
            </a:r>
            <a:r>
              <a:rPr lang="en-US" dirty="0" err="1" smtClean="0"/>
              <a:t>Parciales</a:t>
            </a:r>
            <a:endParaRPr lang="en-US" dirty="0" smtClean="0"/>
          </a:p>
          <a:p>
            <a:r>
              <a:rPr lang="en-US" dirty="0"/>
              <a:t>3</a:t>
            </a:r>
            <a:r>
              <a:rPr lang="en-US" dirty="0" smtClean="0"/>
              <a:t>0</a:t>
            </a:r>
            <a:r>
              <a:rPr lang="en-US" dirty="0" smtClean="0"/>
              <a:t>% </a:t>
            </a:r>
            <a:r>
              <a:rPr lang="en-US" dirty="0" err="1" smtClean="0"/>
              <a:t>Proyecto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0</a:t>
            </a:r>
            <a:r>
              <a:rPr lang="en-US" dirty="0" smtClean="0"/>
              <a:t>% </a:t>
            </a:r>
            <a:r>
              <a:rPr lang="en-US" dirty="0" err="1" smtClean="0"/>
              <a:t>Examen</a:t>
            </a:r>
            <a:r>
              <a:rPr lang="en-US" dirty="0" smtClean="0"/>
              <a:t> Final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Evaluación</a:t>
            </a:r>
            <a:r>
              <a:rPr lang="en-US" dirty="0" smtClean="0"/>
              <a:t> Final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3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practice of computing using Python / William Punch, Richard </a:t>
            </a:r>
            <a:r>
              <a:rPr lang="en-US" dirty="0" err="1"/>
              <a:t>Enbody</a:t>
            </a:r>
            <a:r>
              <a:rPr lang="en-US" dirty="0"/>
              <a:t>.,  , Boston, Mass. : Addison-Wesley/</a:t>
            </a:r>
            <a:r>
              <a:rPr lang="en-US" dirty="0" smtClean="0"/>
              <a:t>Pearson</a:t>
            </a:r>
          </a:p>
          <a:p>
            <a:r>
              <a:rPr lang="en-US" dirty="0"/>
              <a:t>C programming Language 2nd Ed”, Dennis M. </a:t>
            </a:r>
            <a:r>
              <a:rPr lang="en-US" dirty="0" smtClean="0"/>
              <a:t>Ritchie.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Libros</a:t>
            </a:r>
            <a:r>
              <a:rPr lang="en-US" dirty="0" smtClean="0"/>
              <a:t> de </a:t>
            </a:r>
            <a:r>
              <a:rPr lang="en-US" dirty="0" err="1" smtClean="0"/>
              <a:t>Consulta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176" y="2201896"/>
            <a:ext cx="1705458" cy="17054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094" y="3516720"/>
            <a:ext cx="1540435" cy="188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52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308</TotalTime>
  <Words>531</Words>
  <Application>Microsoft Macintosh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Paper</vt:lpstr>
      <vt:lpstr>Solución de problemas con programación</vt:lpstr>
      <vt:lpstr>Objetivo General</vt:lpstr>
      <vt:lpstr>Temario</vt:lpstr>
      <vt:lpstr>Temario</vt:lpstr>
      <vt:lpstr>Temario</vt:lpstr>
      <vt:lpstr>Temario</vt:lpstr>
      <vt:lpstr>Evaluación por Parcial</vt:lpstr>
      <vt:lpstr>Evaluación Final</vt:lpstr>
      <vt:lpstr>Libros de Consulta</vt:lpstr>
      <vt:lpstr>Libros de Consulta</vt:lpstr>
      <vt:lpstr>Libros de Consulta</vt:lpstr>
      <vt:lpstr>Software a Manejar</vt:lpstr>
      <vt:lpstr>Convenciones de Codificación</vt:lpstr>
      <vt:lpstr>Recomendaciones</vt:lpstr>
      <vt:lpstr>¿Preguntas?</vt:lpstr>
      <vt:lpstr>Actividad 1:</vt:lpstr>
      <vt:lpstr>Video Introducción a Python</vt:lpstr>
    </vt:vector>
  </TitlesOfParts>
  <Company>Bobimex S.A. de C.V.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Solución de problemas con prgramación</dc:title>
  <dc:creator>Ivan Alejandro Escobar Broitman</dc:creator>
  <cp:lastModifiedBy>Ivan Alejandro Escobar Broitman</cp:lastModifiedBy>
  <cp:revision>24</cp:revision>
  <dcterms:created xsi:type="dcterms:W3CDTF">2011-08-02T14:37:45Z</dcterms:created>
  <dcterms:modified xsi:type="dcterms:W3CDTF">2012-01-06T20:45:27Z</dcterms:modified>
</cp:coreProperties>
</file>