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25"/>
  </p:notesMasterIdLst>
  <p:handoutMasterIdLst>
    <p:handoutMasterId r:id="rId26"/>
  </p:handoutMasterIdLst>
  <p:sldIdLst>
    <p:sldId id="304" r:id="rId2"/>
    <p:sldId id="289" r:id="rId3"/>
    <p:sldId id="305" r:id="rId4"/>
    <p:sldId id="299" r:id="rId5"/>
    <p:sldId id="297" r:id="rId6"/>
    <p:sldId id="303" r:id="rId7"/>
    <p:sldId id="306" r:id="rId8"/>
    <p:sldId id="296" r:id="rId9"/>
    <p:sldId id="294" r:id="rId10"/>
    <p:sldId id="300" r:id="rId11"/>
    <p:sldId id="301" r:id="rId12"/>
    <p:sldId id="302" r:id="rId13"/>
    <p:sldId id="257" r:id="rId14"/>
    <p:sldId id="292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4" r:id="rId23"/>
    <p:sldId id="287" r:id="rId24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99FF"/>
    <a:srgbClr val="CCCC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54513"/>
            <a:ext cx="5029200" cy="434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Body Text</a:t>
            </a:r>
          </a:p>
          <a:p>
            <a:pPr lvl="1"/>
            <a:r>
              <a:rPr lang="es-ES_tradnl" noProof="0" smtClean="0"/>
              <a:t>Second Level</a:t>
            </a:r>
          </a:p>
          <a:p>
            <a:pPr lvl="2"/>
            <a:r>
              <a:rPr lang="es-ES_tradnl" noProof="0" smtClean="0"/>
              <a:t>Third Level</a:t>
            </a:r>
          </a:p>
          <a:p>
            <a:pPr lvl="3"/>
            <a:r>
              <a:rPr lang="es-ES_tradnl" noProof="0" smtClean="0"/>
              <a:t>Fourth Level</a:t>
            </a:r>
          </a:p>
          <a:p>
            <a:pPr lvl="4"/>
            <a:r>
              <a:rPr lang="es-ES_tradnl" noProof="0" smtClean="0"/>
              <a:t>Fifth Level</a:t>
            </a:r>
          </a:p>
        </p:txBody>
      </p:sp>
      <p:sp>
        <p:nvSpPr>
          <p:cNvPr id="26627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87388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2D2784D9-C3B3-4B02-8DD7-E92F3E82AA58}" type="slidenum">
              <a:rPr lang="es-MX"/>
              <a:pPr/>
              <a:t>4</a:t>
            </a:fld>
            <a:endParaRPr lang="es-MX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7388"/>
            <a:ext cx="4556125" cy="34163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A4FBA939-AE08-475C-AE93-E72FBF52F74B}" type="slidenum">
              <a:rPr lang="es-MX"/>
              <a:pPr/>
              <a:t>10</a:t>
            </a:fld>
            <a:endParaRPr lang="es-MX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7388"/>
            <a:ext cx="4556125" cy="3416300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7681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7682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3CC3D-BB09-43BB-8AEE-BD103966709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C460A-8088-43AB-BBF6-8D5C092D18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FB786-F7AE-40D4-85E7-5FB6B17E3B2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D2E97-CB8E-4162-A175-71AB7FA410C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0F7FD-091A-4828-951E-0BA48745BF3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06A5D-BA38-451F-AD56-DFA9B14AA9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158B6-1601-49B6-AC5F-34489B0627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41A16-98DF-4EA1-ACCC-2DF5075BB22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46877-90BD-4499-8974-423CB1FD706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36059-0690-44B3-96BD-6667B18F82D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12BC3-528C-42EA-A015-713EB3D481C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AD7B2D0C-C193-4B69-897D-F60CB8341C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7578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7578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7578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7578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7578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7578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7578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7578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7578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7579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smtClean="0"/>
              <a:t>Razonamiento algorítmico</a:t>
            </a:r>
          </a:p>
        </p:txBody>
      </p:sp>
      <p:sp>
        <p:nvSpPr>
          <p:cNvPr id="3075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smtClean="0"/>
              <a:t>Analizar problemas y generar una solución algorítmica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MX" dirty="0" smtClean="0"/>
              <a:t>Algoritmos</a:t>
            </a:r>
            <a:endParaRPr lang="es-ES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om Casu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mtClean="0"/>
              <a:t>En general, el agente que interpreta y realiza las instrucciones se llama </a:t>
            </a:r>
            <a:r>
              <a:rPr lang="es-MX" b="1" smtClean="0"/>
              <a:t>procesador</a:t>
            </a:r>
            <a:r>
              <a:rPr lang="es-MX" smtClean="0"/>
              <a:t>.</a:t>
            </a:r>
          </a:p>
          <a:p>
            <a:endParaRPr lang="es-MX" smtClean="0"/>
          </a:p>
          <a:p>
            <a:r>
              <a:rPr lang="es-MX" smtClean="0"/>
              <a:t>Un procesador puede ser una persona, una computadora, o cualquier otro sistema electrónico o mecánico.</a:t>
            </a:r>
            <a:endParaRPr lang="es-E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Representaciones lógicas</a:t>
            </a:r>
          </a:p>
        </p:txBody>
      </p:sp>
      <p:sp>
        <p:nvSpPr>
          <p:cNvPr id="1331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mtClean="0"/>
              <a:t>Es la manera de expresar un algoritmo.</a:t>
            </a:r>
          </a:p>
          <a:p>
            <a:r>
              <a:rPr lang="es-MX" smtClean="0"/>
              <a:t>No son lenguajes de programación.</a:t>
            </a:r>
          </a:p>
          <a:p>
            <a:r>
              <a:rPr lang="es-MX" smtClean="0"/>
              <a:t>Una computadora no tiene la capacidad de procesarlos directamente.</a:t>
            </a:r>
          </a:p>
          <a:p>
            <a:r>
              <a:rPr lang="es-MX" smtClean="0"/>
              <a:t>Su propósito es proporcionar una manera de documentar las ideas para el diseño de programas. </a:t>
            </a:r>
          </a:p>
        </p:txBody>
      </p:sp>
      <p:sp>
        <p:nvSpPr>
          <p:cNvPr id="13316" name="4 Marcador de número de diapositiva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94797D3-11C6-4598-A7D7-B5C9F19777C6}" type="slidenum">
              <a:rPr lang="es-ES" smtClean="0"/>
              <a:pPr/>
              <a:t>11</a:t>
            </a:fld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Diagramas de flujo</a:t>
            </a:r>
          </a:p>
        </p:txBody>
      </p:sp>
      <p:sp>
        <p:nvSpPr>
          <p:cNvPr id="14339" name="2 Marcador de contenido"/>
          <p:cNvSpPr>
            <a:spLocks noGrp="1"/>
          </p:cNvSpPr>
          <p:nvPr>
            <p:ph idx="1"/>
          </p:nvPr>
        </p:nvSpPr>
        <p:spPr>
          <a:xfrm>
            <a:off x="671513" y="2000250"/>
            <a:ext cx="8115300" cy="428625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s-MX" smtClean="0"/>
              <a:t>Ilustran el flujo de la información y datos a través de la </a:t>
            </a:r>
            <a:r>
              <a:rPr lang="es-MX" i="1" smtClean="0">
                <a:solidFill>
                  <a:srgbClr val="2E0BC5"/>
                </a:solidFill>
              </a:rPr>
              <a:t>interconexión de símbolos </a:t>
            </a:r>
            <a:r>
              <a:rPr lang="es-MX" smtClean="0"/>
              <a:t>especializados y </a:t>
            </a:r>
            <a:r>
              <a:rPr lang="es-MX" i="1" smtClean="0">
                <a:solidFill>
                  <a:srgbClr val="2E0BC5"/>
                </a:solidFill>
              </a:rPr>
              <a:t>flechas con dirección</a:t>
            </a:r>
            <a:r>
              <a:rPr lang="es-MX" smtClean="0"/>
              <a:t>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s-MX" smtClean="0"/>
              <a:t>Es una representación </a:t>
            </a:r>
            <a:r>
              <a:rPr lang="es-MX" i="1" smtClean="0">
                <a:solidFill>
                  <a:srgbClr val="2E0BC5"/>
                </a:solidFill>
              </a:rPr>
              <a:t>gráfica</a:t>
            </a:r>
            <a:r>
              <a:rPr lang="es-MX" smtClean="0"/>
              <a:t> de la manera en que una computadora debe pasar de una instrucción a otra cuando realiza una tarea.</a:t>
            </a:r>
          </a:p>
        </p:txBody>
      </p:sp>
      <p:sp>
        <p:nvSpPr>
          <p:cNvPr id="14340" name="4 Marcador de número de diapositiva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965EFBE-3E67-4837-BC83-0546C747A8CC}" type="slidenum">
              <a:rPr lang="es-ES" smtClean="0"/>
              <a:pPr/>
              <a:t>12</a:t>
            </a:fld>
            <a:endParaRPr lang="es-E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3213100"/>
            <a:ext cx="6121400" cy="1447800"/>
          </a:xfrm>
          <a:noFill/>
        </p:spPr>
        <p:txBody>
          <a:bodyPr lIns="90488" tIns="44450" rIns="90488" bIns="44450"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s-ES_tradnl" sz="2800" b="1" smtClean="0"/>
              <a:t>ES UN ENUNCIADO QUE INDICA A LA COMPUTADORA LO QUE ÉSTA DEBE HACER.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066800" y="2362200"/>
            <a:ext cx="7086600" cy="3733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285750" indent="-285750"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3200" b="1"/>
              <a:t>¿QUE ES UNA INSTRUCCION?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mtClean="0"/>
              <a:t>Diagramas de Flujo</a:t>
            </a:r>
            <a:endParaRPr lang="es-E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5699125" cy="3886200"/>
          </a:xfrm>
        </p:spPr>
        <p:txBody>
          <a:bodyPr/>
          <a:lstStyle/>
          <a:p>
            <a:pPr eaLnBrk="1" hangingPunct="1"/>
            <a:r>
              <a:rPr lang="es-MX" smtClean="0"/>
              <a:t>Ilustran el flujo de trabajo, información y datos a través de la interconexión de símbolos especializados y líneas de flujo.</a:t>
            </a:r>
            <a:endParaRPr lang="es-ES" smtClean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1628775"/>
            <a:ext cx="2128837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33413" y="549275"/>
            <a:ext cx="8510587" cy="1325563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s-ES_tradnl" b="1" i="1" smtClean="0">
                <a:solidFill>
                  <a:schemeClr val="tx2"/>
                </a:solidFill>
              </a:rPr>
              <a:t>SIMBOLOGIA</a:t>
            </a:r>
            <a:endParaRPr lang="es-MX" b="1" i="1" smtClean="0">
              <a:solidFill>
                <a:schemeClr val="tx2"/>
              </a:solidFill>
            </a:endParaRP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1143000" y="7620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defTabSz="762000" eaLnBrk="0" hangingPunct="0">
              <a:lnSpc>
                <a:spcPct val="90000"/>
              </a:lnSpc>
            </a:pPr>
            <a:endParaRPr lang="es-ES" sz="4000" b="1" i="1">
              <a:solidFill>
                <a:schemeClr val="tx2"/>
              </a:solidFill>
            </a:endParaRPr>
          </a:p>
        </p:txBody>
      </p:sp>
      <p:sp>
        <p:nvSpPr>
          <p:cNvPr id="17412" name="Rectangle 5"/>
          <p:cNvSpPr>
            <a:spLocks noChangeArrowheads="1"/>
          </p:cNvSpPr>
          <p:nvPr/>
        </p:nvSpPr>
        <p:spPr bwMode="auto">
          <a:xfrm>
            <a:off x="4572000" y="3276600"/>
            <a:ext cx="38862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800" b="1"/>
              <a:t>INDICA EL INICIO O TERMINO DE UN PROCESO DADO</a:t>
            </a:r>
          </a:p>
        </p:txBody>
      </p:sp>
      <p:sp>
        <p:nvSpPr>
          <p:cNvPr id="17413" name="Oval 6"/>
          <p:cNvSpPr>
            <a:spLocks noChangeArrowheads="1"/>
          </p:cNvSpPr>
          <p:nvPr/>
        </p:nvSpPr>
        <p:spPr bwMode="auto">
          <a:xfrm>
            <a:off x="1149350" y="3359150"/>
            <a:ext cx="2730500" cy="1054100"/>
          </a:xfrm>
          <a:prstGeom prst="ellipse">
            <a:avLst/>
          </a:prstGeom>
          <a:solidFill>
            <a:srgbClr val="FAFD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3438" y="2924175"/>
            <a:ext cx="3632200" cy="700088"/>
          </a:xfrm>
          <a:noFill/>
        </p:spPr>
        <p:txBody>
          <a:bodyPr lIns="90488" tIns="44450" rIns="90488" bIns="44450"/>
          <a:lstStyle/>
          <a:p>
            <a:pPr marL="0" indent="0" eaLnBrk="1" hangingPunct="1"/>
            <a:r>
              <a:rPr lang="es-ES_tradnl" smtClean="0"/>
              <a:t>INDICA UN PROCESO DE LA COMPUTADORA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1454150" y="3054350"/>
            <a:ext cx="2501900" cy="1206500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1143000" y="7620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defTabSz="762000" eaLnBrk="0" hangingPunct="0">
              <a:lnSpc>
                <a:spcPct val="90000"/>
              </a:lnSpc>
            </a:pPr>
            <a:r>
              <a:rPr lang="es-ES_tradnl" sz="4000" b="1" i="1">
                <a:solidFill>
                  <a:schemeClr val="tx2"/>
                </a:solidFill>
              </a:rPr>
              <a:t>SIMBOLOGIA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1143000" y="7620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defTabSz="762000" eaLnBrk="0" hangingPunct="0">
              <a:lnSpc>
                <a:spcPct val="90000"/>
              </a:lnSpc>
            </a:pPr>
            <a:r>
              <a:rPr lang="es-ES_tradnl" sz="4000" b="1" i="1">
                <a:solidFill>
                  <a:schemeClr val="tx2"/>
                </a:solidFill>
              </a:rPr>
              <a:t>Ejemplo 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4572000" y="3276600"/>
            <a:ext cx="38862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800" b="1"/>
              <a:t>INDICA UN PROCESO DE LA COMPUTADORA</a:t>
            </a:r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1606550" y="3206750"/>
            <a:ext cx="2501900" cy="1206500"/>
          </a:xfrm>
          <a:prstGeom prst="rect">
            <a:avLst/>
          </a:prstGeom>
          <a:solidFill>
            <a:srgbClr val="CC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94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74825" y="3429000"/>
            <a:ext cx="2292350" cy="635000"/>
          </a:xfrm>
          <a:noFill/>
        </p:spPr>
        <p:txBody>
          <a:bodyPr lIns="90488" tIns="44450" rIns="90488" bIns="44450"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s-ES_tradnl" sz="2800" smtClean="0"/>
              <a:t>CALCULAR IMPUESTOS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auto">
          <a:xfrm>
            <a:off x="1143000" y="3048000"/>
            <a:ext cx="3125788" cy="1220788"/>
          </a:xfrm>
          <a:custGeom>
            <a:avLst/>
            <a:gdLst>
              <a:gd name="T0" fmla="*/ 2147483647 w 1969"/>
              <a:gd name="T1" fmla="*/ 0 h 769"/>
              <a:gd name="T2" fmla="*/ 0 w 1969"/>
              <a:gd name="T3" fmla="*/ 2147483647 h 769"/>
              <a:gd name="T4" fmla="*/ 2147483647 w 1969"/>
              <a:gd name="T5" fmla="*/ 2147483647 h 769"/>
              <a:gd name="T6" fmla="*/ 2147483647 w 1969"/>
              <a:gd name="T7" fmla="*/ 0 h 769"/>
              <a:gd name="T8" fmla="*/ 2147483647 w 1969"/>
              <a:gd name="T9" fmla="*/ 0 h 7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69"/>
              <a:gd name="T16" fmla="*/ 0 h 769"/>
              <a:gd name="T17" fmla="*/ 1969 w 1969"/>
              <a:gd name="T18" fmla="*/ 769 h 76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69" h="769">
                <a:moveTo>
                  <a:pt x="336" y="0"/>
                </a:moveTo>
                <a:lnTo>
                  <a:pt x="0" y="768"/>
                </a:lnTo>
                <a:lnTo>
                  <a:pt x="1632" y="768"/>
                </a:lnTo>
                <a:lnTo>
                  <a:pt x="1968" y="0"/>
                </a:lnTo>
                <a:lnTo>
                  <a:pt x="336" y="0"/>
                </a:lnTo>
              </a:path>
            </a:pathLst>
          </a:custGeom>
          <a:solidFill>
            <a:srgbClr val="CCCCFF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1143000" y="7620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defTabSz="762000" eaLnBrk="0" hangingPunct="0">
              <a:lnSpc>
                <a:spcPct val="90000"/>
              </a:lnSpc>
            </a:pPr>
            <a:r>
              <a:rPr lang="es-ES_tradnl" sz="4000" b="1" i="1">
                <a:solidFill>
                  <a:schemeClr val="tx2"/>
                </a:solidFill>
              </a:rPr>
              <a:t>SIMBOLOGIA </a:t>
            </a: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4648200" y="3048000"/>
            <a:ext cx="32766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800" b="1"/>
              <a:t>INDICA UNA ENTRADA O SALIDA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reeform 2"/>
          <p:cNvSpPr>
            <a:spLocks/>
          </p:cNvSpPr>
          <p:nvPr/>
        </p:nvSpPr>
        <p:spPr bwMode="auto">
          <a:xfrm>
            <a:off x="1143000" y="3048000"/>
            <a:ext cx="3125788" cy="1220788"/>
          </a:xfrm>
          <a:custGeom>
            <a:avLst/>
            <a:gdLst>
              <a:gd name="T0" fmla="*/ 2147483647 w 1969"/>
              <a:gd name="T1" fmla="*/ 0 h 769"/>
              <a:gd name="T2" fmla="*/ 0 w 1969"/>
              <a:gd name="T3" fmla="*/ 2147483647 h 769"/>
              <a:gd name="T4" fmla="*/ 2147483647 w 1969"/>
              <a:gd name="T5" fmla="*/ 2147483647 h 769"/>
              <a:gd name="T6" fmla="*/ 2147483647 w 1969"/>
              <a:gd name="T7" fmla="*/ 0 h 769"/>
              <a:gd name="T8" fmla="*/ 2147483647 w 1969"/>
              <a:gd name="T9" fmla="*/ 0 h 76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69"/>
              <a:gd name="T16" fmla="*/ 0 h 769"/>
              <a:gd name="T17" fmla="*/ 1969 w 1969"/>
              <a:gd name="T18" fmla="*/ 769 h 76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69" h="769">
                <a:moveTo>
                  <a:pt x="336" y="0"/>
                </a:moveTo>
                <a:lnTo>
                  <a:pt x="0" y="768"/>
                </a:lnTo>
                <a:lnTo>
                  <a:pt x="1632" y="768"/>
                </a:lnTo>
                <a:lnTo>
                  <a:pt x="1968" y="0"/>
                </a:lnTo>
                <a:lnTo>
                  <a:pt x="336" y="0"/>
                </a:lnTo>
              </a:path>
            </a:pathLst>
          </a:custGeom>
          <a:solidFill>
            <a:srgbClr val="CCCCFF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1143000" y="7620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defTabSz="762000" eaLnBrk="0" hangingPunct="0">
              <a:lnSpc>
                <a:spcPct val="90000"/>
              </a:lnSpc>
            </a:pPr>
            <a:r>
              <a:rPr lang="es-ES_tradnl" sz="4000" b="1" i="1">
                <a:solidFill>
                  <a:schemeClr val="tx2"/>
                </a:solidFill>
              </a:rPr>
              <a:t>Ejemplo 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1828800" y="3352800"/>
            <a:ext cx="2057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400" b="1"/>
              <a:t>IMPRIMIR TAREAS</a:t>
            </a:r>
          </a:p>
        </p:txBody>
      </p: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4648200" y="3048000"/>
            <a:ext cx="32766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800" b="1"/>
              <a:t>INDICA UNA ENTRADA O SALIDA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4000" smtClean="0"/>
              <a:t>Herramientas de análisis y diseño</a:t>
            </a:r>
            <a:endParaRPr lang="es-ES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5125" indent="-365125" eaLnBrk="1" hangingPunct="1">
              <a:buFont typeface="Wingdings" pitchFamily="2" charset="2"/>
              <a:buNone/>
            </a:pPr>
            <a:r>
              <a:rPr lang="es-MX" smtClean="0"/>
              <a:t>	Son aquellas que nos permiten visualizar los procesos que se deben llevar a cabo para resolver un problema.</a:t>
            </a:r>
          </a:p>
          <a:p>
            <a:pPr marL="365125" indent="-365125" eaLnBrk="1" hangingPunct="1">
              <a:buFont typeface="Wingdings" pitchFamily="2" charset="2"/>
              <a:buNone/>
            </a:pPr>
            <a:endParaRPr lang="es-MX" smtClean="0"/>
          </a:p>
          <a:p>
            <a:pPr marL="365125" indent="-365125" eaLnBrk="1" hangingPunct="1"/>
            <a:r>
              <a:rPr lang="es-MX" smtClean="0"/>
              <a:t>Algoritmos </a:t>
            </a:r>
          </a:p>
          <a:p>
            <a:pPr marL="365125" indent="-365125" eaLnBrk="1" hangingPunct="1"/>
            <a:r>
              <a:rPr lang="es-MX" smtClean="0"/>
              <a:t>Representaciones lógicas</a:t>
            </a: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reeform 2"/>
          <p:cNvSpPr>
            <a:spLocks/>
          </p:cNvSpPr>
          <p:nvPr/>
        </p:nvSpPr>
        <p:spPr bwMode="auto">
          <a:xfrm>
            <a:off x="2209800" y="2514600"/>
            <a:ext cx="1677988" cy="2211388"/>
          </a:xfrm>
          <a:custGeom>
            <a:avLst/>
            <a:gdLst>
              <a:gd name="T0" fmla="*/ 2147483647 w 1057"/>
              <a:gd name="T1" fmla="*/ 0 h 1393"/>
              <a:gd name="T2" fmla="*/ 0 w 1057"/>
              <a:gd name="T3" fmla="*/ 2147483647 h 1393"/>
              <a:gd name="T4" fmla="*/ 2147483647 w 1057"/>
              <a:gd name="T5" fmla="*/ 2147483647 h 1393"/>
              <a:gd name="T6" fmla="*/ 2147483647 w 1057"/>
              <a:gd name="T7" fmla="*/ 2147483647 h 1393"/>
              <a:gd name="T8" fmla="*/ 2147483647 w 1057"/>
              <a:gd name="T9" fmla="*/ 0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7"/>
              <a:gd name="T16" fmla="*/ 0 h 1393"/>
              <a:gd name="T17" fmla="*/ 1057 w 1057"/>
              <a:gd name="T18" fmla="*/ 1393 h 13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7" h="1393">
                <a:moveTo>
                  <a:pt x="528" y="0"/>
                </a:moveTo>
                <a:lnTo>
                  <a:pt x="0" y="720"/>
                </a:lnTo>
                <a:lnTo>
                  <a:pt x="528" y="1392"/>
                </a:lnTo>
                <a:lnTo>
                  <a:pt x="1056" y="720"/>
                </a:lnTo>
                <a:lnTo>
                  <a:pt x="528" y="0"/>
                </a:lnTo>
              </a:path>
            </a:pathLst>
          </a:custGeom>
          <a:solidFill>
            <a:srgbClr val="FF99FF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1143000" y="7620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defTabSz="762000" eaLnBrk="0" hangingPunct="0">
              <a:lnSpc>
                <a:spcPct val="90000"/>
              </a:lnSpc>
            </a:pPr>
            <a:r>
              <a:rPr lang="es-ES_tradnl" sz="4000" b="1" i="1">
                <a:solidFill>
                  <a:schemeClr val="tx2"/>
                </a:solidFill>
              </a:rPr>
              <a:t>SIMBOLOGIA 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5257800" y="3048000"/>
            <a:ext cx="32766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800" b="1"/>
              <a:t>INDICA UNA DECISION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25813" y="4946650"/>
            <a:ext cx="1462087" cy="347663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s-ES_tradnl" sz="2400" b="1" smtClean="0"/>
              <a:t>NO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143000" y="7620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defTabSz="762000" eaLnBrk="0" hangingPunct="0">
              <a:lnSpc>
                <a:spcPct val="90000"/>
              </a:lnSpc>
            </a:pPr>
            <a:r>
              <a:rPr lang="es-ES_tradnl" sz="4000" b="1" i="1">
                <a:solidFill>
                  <a:schemeClr val="tx2"/>
                </a:solidFill>
              </a:rPr>
              <a:t>Ejemplo </a:t>
            </a:r>
          </a:p>
        </p:txBody>
      </p:sp>
      <p:sp>
        <p:nvSpPr>
          <p:cNvPr id="23556" name="Freeform 5"/>
          <p:cNvSpPr>
            <a:spLocks/>
          </p:cNvSpPr>
          <p:nvPr/>
        </p:nvSpPr>
        <p:spPr bwMode="auto">
          <a:xfrm>
            <a:off x="2209800" y="2514600"/>
            <a:ext cx="1677988" cy="2211388"/>
          </a:xfrm>
          <a:custGeom>
            <a:avLst/>
            <a:gdLst>
              <a:gd name="T0" fmla="*/ 2147483647 w 1057"/>
              <a:gd name="T1" fmla="*/ 0 h 1393"/>
              <a:gd name="T2" fmla="*/ 0 w 1057"/>
              <a:gd name="T3" fmla="*/ 2147483647 h 1393"/>
              <a:gd name="T4" fmla="*/ 2147483647 w 1057"/>
              <a:gd name="T5" fmla="*/ 2147483647 h 1393"/>
              <a:gd name="T6" fmla="*/ 2147483647 w 1057"/>
              <a:gd name="T7" fmla="*/ 2147483647 h 1393"/>
              <a:gd name="T8" fmla="*/ 2147483647 w 1057"/>
              <a:gd name="T9" fmla="*/ 0 h 13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57"/>
              <a:gd name="T16" fmla="*/ 0 h 1393"/>
              <a:gd name="T17" fmla="*/ 1057 w 1057"/>
              <a:gd name="T18" fmla="*/ 1393 h 13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57" h="1393">
                <a:moveTo>
                  <a:pt x="528" y="0"/>
                </a:moveTo>
                <a:lnTo>
                  <a:pt x="0" y="720"/>
                </a:lnTo>
                <a:lnTo>
                  <a:pt x="528" y="1392"/>
                </a:lnTo>
                <a:lnTo>
                  <a:pt x="1056" y="720"/>
                </a:lnTo>
                <a:lnTo>
                  <a:pt x="528" y="0"/>
                </a:lnTo>
              </a:path>
            </a:pathLst>
          </a:custGeom>
          <a:solidFill>
            <a:srgbClr val="FF99FF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990600" y="6096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3558" name="Rectangle 7"/>
          <p:cNvSpPr>
            <a:spLocks noChangeArrowheads="1"/>
          </p:cNvSpPr>
          <p:nvPr/>
        </p:nvSpPr>
        <p:spPr bwMode="auto">
          <a:xfrm>
            <a:off x="5257800" y="3048000"/>
            <a:ext cx="32766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800" b="1"/>
              <a:t>INDICA UNA DECISION</a:t>
            </a: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2362200" y="3429000"/>
            <a:ext cx="1371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400" b="1"/>
              <a:t>ES X&gt;7</a:t>
            </a:r>
          </a:p>
        </p:txBody>
      </p:sp>
      <p:sp>
        <p:nvSpPr>
          <p:cNvPr id="23560" name="AutoShape 9"/>
          <p:cNvSpPr>
            <a:spLocks noChangeArrowheads="1"/>
          </p:cNvSpPr>
          <p:nvPr/>
        </p:nvSpPr>
        <p:spPr bwMode="auto">
          <a:xfrm rot="16200000" flipH="1">
            <a:off x="2635250" y="4921250"/>
            <a:ext cx="901700" cy="520700"/>
          </a:xfrm>
          <a:prstGeom prst="rightArrow">
            <a:avLst>
              <a:gd name="adj1" fmla="val 50000"/>
              <a:gd name="adj2" fmla="val 86593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3561" name="AutoShape 10"/>
          <p:cNvSpPr>
            <a:spLocks noChangeArrowheads="1"/>
          </p:cNvSpPr>
          <p:nvPr/>
        </p:nvSpPr>
        <p:spPr bwMode="auto">
          <a:xfrm flipH="1">
            <a:off x="1454150" y="3435350"/>
            <a:ext cx="749300" cy="444500"/>
          </a:xfrm>
          <a:prstGeom prst="rightArrow">
            <a:avLst>
              <a:gd name="adj1" fmla="val 50000"/>
              <a:gd name="adj2" fmla="val 84294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3562" name="Rectangle 11"/>
          <p:cNvSpPr>
            <a:spLocks noChangeArrowheads="1"/>
          </p:cNvSpPr>
          <p:nvPr/>
        </p:nvSpPr>
        <p:spPr bwMode="auto">
          <a:xfrm>
            <a:off x="969963" y="3470275"/>
            <a:ext cx="528637" cy="48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s-ES_tradnl" sz="2800" b="1"/>
              <a:t>SI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40200" y="1989138"/>
            <a:ext cx="3994150" cy="2489200"/>
          </a:xfrm>
          <a:noFill/>
        </p:spPr>
        <p:txBody>
          <a:bodyPr lIns="90488" tIns="44450" rIns="90488" bIns="44450"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s-ES_tradnl" smtClean="0"/>
              <a:t>FLECHAS QUE INDICAN EL FLUJO O LA DIRECCION QUE SE DEBE SEGUIR PARA ENTENDER O EJECUTAR EL PROCESO</a:t>
            </a: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1143000" y="762000"/>
            <a:ext cx="71628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defTabSz="762000" eaLnBrk="0" hangingPunct="0">
              <a:lnSpc>
                <a:spcPct val="90000"/>
              </a:lnSpc>
            </a:pPr>
            <a:r>
              <a:rPr lang="es-ES_tradnl" sz="4000" b="1" i="1">
                <a:solidFill>
                  <a:schemeClr val="tx2"/>
                </a:solidFill>
              </a:rPr>
              <a:t>SIMBOLOGIA </a:t>
            </a:r>
          </a:p>
        </p:txBody>
      </p:sp>
      <p:sp>
        <p:nvSpPr>
          <p:cNvPr id="24580" name="Line 5"/>
          <p:cNvSpPr>
            <a:spLocks noChangeShapeType="1"/>
          </p:cNvSpPr>
          <p:nvPr/>
        </p:nvSpPr>
        <p:spPr bwMode="auto">
          <a:xfrm>
            <a:off x="1301750" y="2667000"/>
            <a:ext cx="1739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4581" name="Line 6"/>
          <p:cNvSpPr>
            <a:spLocks noChangeShapeType="1"/>
          </p:cNvSpPr>
          <p:nvPr/>
        </p:nvSpPr>
        <p:spPr bwMode="auto">
          <a:xfrm>
            <a:off x="3200400" y="2901950"/>
            <a:ext cx="0" cy="1739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 flipH="1">
            <a:off x="1441450" y="4953000"/>
            <a:ext cx="1612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 flipV="1">
            <a:off x="1295400" y="2965450"/>
            <a:ext cx="0" cy="1612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2362200" y="2590800"/>
            <a:ext cx="4876800" cy="3581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800" b="1"/>
              <a:t>SE LEEN DE ARRIBA HACIA ABAJO</a:t>
            </a:r>
          </a:p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endParaRPr lang="es-ES_tradnl" sz="2800" b="1"/>
          </a:p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800" b="1"/>
              <a:t>SE LEEN DE IZQUIERDA A DERECHA</a:t>
            </a:r>
          </a:p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endParaRPr lang="es-ES_tradnl" sz="2800" b="1"/>
          </a:p>
          <a:p>
            <a:pPr defTabSz="762000" eaLnBrk="0" hangingPunct="0">
              <a:lnSpc>
                <a:spcPct val="90000"/>
              </a:lnSpc>
              <a:spcBef>
                <a:spcPct val="30000"/>
              </a:spcBef>
            </a:pPr>
            <a:r>
              <a:rPr lang="es-ES_tradnl" sz="2800" b="1"/>
              <a:t>SOLO TIENEN UN PRINCIPIO Y UN FINAL</a:t>
            </a:r>
          </a:p>
        </p:txBody>
      </p:sp>
      <p:sp>
        <p:nvSpPr>
          <p:cNvPr id="43013" name="AutoShape 5"/>
          <p:cNvSpPr>
            <a:spLocks noChangeArrowheads="1"/>
          </p:cNvSpPr>
          <p:nvPr/>
        </p:nvSpPr>
        <p:spPr bwMode="auto">
          <a:xfrm>
            <a:off x="1149350" y="2673350"/>
            <a:ext cx="1054100" cy="749300"/>
          </a:xfrm>
          <a:prstGeom prst="star5">
            <a:avLst/>
          </a:prstGeom>
          <a:solidFill>
            <a:srgbClr val="EF91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>
              <a:latin typeface="Arial" charset="0"/>
            </a:endParaRP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1149350" y="3968750"/>
            <a:ext cx="1054100" cy="749300"/>
          </a:xfrm>
          <a:prstGeom prst="star5">
            <a:avLst/>
          </a:prstGeom>
          <a:solidFill>
            <a:srgbClr val="EF91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>
              <a:latin typeface="Arial" charset="0"/>
            </a:endParaRPr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1225550" y="5264150"/>
            <a:ext cx="1054100" cy="749300"/>
          </a:xfrm>
          <a:prstGeom prst="star5">
            <a:avLst/>
          </a:prstGeom>
          <a:solidFill>
            <a:srgbClr val="EF91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>
              <a:latin typeface="Arial" charset="0"/>
            </a:endParaRPr>
          </a:p>
        </p:txBody>
      </p:sp>
      <p:sp>
        <p:nvSpPr>
          <p:cNvPr id="25606" name="Rectangle 8"/>
          <p:cNvSpPr>
            <a:spLocks noChangeArrowheads="1"/>
          </p:cNvSpPr>
          <p:nvPr/>
        </p:nvSpPr>
        <p:spPr bwMode="auto">
          <a:xfrm>
            <a:off x="914400" y="685800"/>
            <a:ext cx="72390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defTabSz="762000" eaLnBrk="0" hangingPunct="0">
              <a:lnSpc>
                <a:spcPct val="90000"/>
              </a:lnSpc>
            </a:pPr>
            <a:r>
              <a:rPr lang="es-ES_tradnl" sz="4000" b="1" i="1">
                <a:solidFill>
                  <a:schemeClr val="tx2"/>
                </a:solidFill>
              </a:rPr>
              <a:t>CARACTERISTICAS </a:t>
            </a:r>
            <a:br>
              <a:rPr lang="es-ES_tradnl" sz="4000" b="1" i="1">
                <a:solidFill>
                  <a:schemeClr val="tx2"/>
                </a:solidFill>
              </a:rPr>
            </a:br>
            <a:r>
              <a:rPr lang="es-ES_tradnl" sz="4000" b="1" i="1">
                <a:solidFill>
                  <a:schemeClr val="tx2"/>
                </a:solidFill>
              </a:rPr>
              <a:t>DEL DIAGRAMA DE FLUJO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Definiciones de algoritmo</a:t>
            </a:r>
          </a:p>
        </p:txBody>
      </p:sp>
      <p:sp>
        <p:nvSpPr>
          <p:cNvPr id="512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mtClean="0"/>
              <a:t>Descripción del método mediante el cual se realiza una tarea</a:t>
            </a:r>
          </a:p>
          <a:p>
            <a:r>
              <a:rPr lang="es-MX" smtClean="0"/>
              <a:t>Es una secuencia de instrucciones, las cuales realizadas adecuadamente, dan lugar al resultado deseado</a:t>
            </a:r>
          </a:p>
          <a:p>
            <a:r>
              <a:rPr lang="es-MX" smtClean="0"/>
              <a:t>Conjunto de pasos para realizar una tarea en forma secuencial. </a:t>
            </a:r>
          </a:p>
          <a:p>
            <a:endParaRPr lang="es-MX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MX" dirty="0" smtClean="0"/>
              <a:t>Algoritmos</a:t>
            </a:r>
            <a:endParaRPr lang="es-ES" dirty="0">
              <a:solidFill>
                <a:srgbClr val="33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Dom Casu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800" smtClean="0"/>
              <a:t>Características fundamentales:</a:t>
            </a:r>
          </a:p>
          <a:p>
            <a:pPr lvl="1"/>
            <a:r>
              <a:rPr lang="es-MX" sz="2300" smtClean="0"/>
              <a:t>Un algoritmo debe ser </a:t>
            </a:r>
            <a:r>
              <a:rPr lang="es-MX" sz="2300" i="1" smtClean="0">
                <a:solidFill>
                  <a:srgbClr val="2E0BC5"/>
                </a:solidFill>
              </a:rPr>
              <a:t>preciso</a:t>
            </a:r>
            <a:r>
              <a:rPr lang="es-MX" sz="2300" smtClean="0"/>
              <a:t> e indicar el orden de realización de cada paso.</a:t>
            </a:r>
          </a:p>
          <a:p>
            <a:pPr lvl="1"/>
            <a:endParaRPr lang="es-MX" sz="2300" smtClean="0"/>
          </a:p>
          <a:p>
            <a:pPr lvl="1"/>
            <a:r>
              <a:rPr lang="es-MX" sz="2300" smtClean="0"/>
              <a:t>Un algoritmo debe ser </a:t>
            </a:r>
            <a:r>
              <a:rPr lang="es-MX" sz="2300" i="1" smtClean="0">
                <a:solidFill>
                  <a:srgbClr val="2E0BC5"/>
                </a:solidFill>
              </a:rPr>
              <a:t>definido</a:t>
            </a:r>
            <a:r>
              <a:rPr lang="es-MX" sz="2300" smtClean="0"/>
              <a:t>. Si se sigue un algoritmo dos veces, se debe obtener el mismo resultado cada vez.</a:t>
            </a:r>
          </a:p>
          <a:p>
            <a:pPr lvl="1">
              <a:buFont typeface="Wingdings" pitchFamily="2" charset="2"/>
              <a:buNone/>
            </a:pPr>
            <a:endParaRPr lang="es-MX" sz="2300" smtClean="0"/>
          </a:p>
          <a:p>
            <a:pPr lvl="1"/>
            <a:r>
              <a:rPr lang="es-MX" sz="2300" smtClean="0"/>
              <a:t>Un algoritmo debe ser </a:t>
            </a:r>
            <a:r>
              <a:rPr lang="es-MX" sz="2300" i="1" smtClean="0">
                <a:solidFill>
                  <a:srgbClr val="2E0BC5"/>
                </a:solidFill>
              </a:rPr>
              <a:t>finito</a:t>
            </a:r>
            <a:r>
              <a:rPr lang="es-MX" sz="2300" smtClean="0"/>
              <a:t>. Si se sigue un algoritmo, se debe de terminar en algún momento.</a:t>
            </a:r>
            <a:endParaRPr lang="es-ES" sz="23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642938"/>
            <a:ext cx="8229600" cy="1371600"/>
          </a:xfrm>
        </p:spPr>
        <p:txBody>
          <a:bodyPr/>
          <a:lstStyle/>
          <a:p>
            <a:pPr eaLnBrk="1" hangingPunct="1"/>
            <a:r>
              <a:rPr lang="es-MX" sz="4000" smtClean="0"/>
              <a:t>Formato de los algoritmos</a:t>
            </a:r>
            <a:endParaRPr lang="es-ES" sz="400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214563"/>
            <a:ext cx="7143750" cy="41433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ct val="20000"/>
              </a:spcAft>
            </a:pPr>
            <a:r>
              <a:rPr lang="es-MX" sz="3600" smtClean="0"/>
              <a:t>Inicia con la definición de la obtención de los datos conocidos, cómo se van a manipular dichos datos, y finaliza con la salida de los resultados.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Escritura de un algoritmo</a:t>
            </a:r>
          </a:p>
        </p:txBody>
      </p:sp>
      <p:sp>
        <p:nvSpPr>
          <p:cNvPr id="819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400" smtClean="0"/>
              <a:t>Empezar con una lista de los pasos que un ser humano realizaría para hacer el mismo proceso -</a:t>
            </a:r>
            <a:r>
              <a:rPr lang="es-MX" sz="2400" b="1" smtClean="0"/>
              <a:t>¿Cómo lo haría yo?</a:t>
            </a:r>
          </a:p>
          <a:p>
            <a:r>
              <a:rPr lang="es-MX" sz="2400" smtClean="0"/>
              <a:t>Obtener información necesaria para resolver el problema.</a:t>
            </a:r>
          </a:p>
          <a:p>
            <a:r>
              <a:rPr lang="es-MX" sz="2400" smtClean="0"/>
              <a:t>Especificar como la computadora obtendrá información</a:t>
            </a:r>
          </a:p>
          <a:p>
            <a:r>
              <a:rPr lang="es-MX" sz="2400" smtClean="0"/>
              <a:t>Especificar la forma en que la computadora procesarál a información.</a:t>
            </a:r>
          </a:p>
          <a:p>
            <a:r>
              <a:rPr lang="es-MX" sz="2400" smtClean="0"/>
              <a:t>Decidir la forma en que la computadora dará a conocer los resultados al usuario.</a:t>
            </a:r>
          </a:p>
          <a:p>
            <a:pPr>
              <a:buFont typeface="Wingdings" pitchFamily="2" charset="2"/>
              <a:buNone/>
            </a:pPr>
            <a:endParaRPr lang="es-MX" sz="2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000" smtClean="0"/>
              <a:t>Desarrollar el algoritmos de los siguientes procesos comunes:</a:t>
            </a:r>
          </a:p>
        </p:txBody>
      </p:sp>
      <p:sp>
        <p:nvSpPr>
          <p:cNvPr id="9219" name="2 Marcador de contenido"/>
          <p:cNvSpPr>
            <a:spLocks noGrp="1"/>
          </p:cNvSpPr>
          <p:nvPr>
            <p:ph idx="1"/>
          </p:nvPr>
        </p:nvSpPr>
        <p:spPr>
          <a:xfrm>
            <a:off x="1143000" y="1981200"/>
            <a:ext cx="6786563" cy="3886200"/>
          </a:xfrm>
        </p:spPr>
        <p:txBody>
          <a:bodyPr/>
          <a:lstStyle/>
          <a:p>
            <a:r>
              <a:rPr lang="es-MX" smtClean="0"/>
              <a:t>Hacer una jarra de agua de limón</a:t>
            </a:r>
          </a:p>
          <a:p>
            <a:r>
              <a:rPr lang="es-MX" smtClean="0"/>
              <a:t>Cambiar una llanta de un automóvil</a:t>
            </a:r>
          </a:p>
          <a:p>
            <a:r>
              <a:rPr lang="es-MX" smtClean="0"/>
              <a:t>Obtener la calificación final de la clase de Introducción a la computación</a:t>
            </a:r>
          </a:p>
          <a:p>
            <a:r>
              <a:rPr lang="es-MX" smtClean="0"/>
              <a:t>Sacar un libro de la biblioteca</a:t>
            </a:r>
          </a:p>
          <a:p>
            <a:endParaRPr lang="es-MX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>
          <a:xfrm>
            <a:off x="457200" y="842963"/>
            <a:ext cx="8229600" cy="1371600"/>
          </a:xfrm>
        </p:spPr>
        <p:txBody>
          <a:bodyPr/>
          <a:lstStyle/>
          <a:p>
            <a:r>
              <a:rPr lang="es-MX" smtClean="0"/>
              <a:t>Algoritmo de un programa computacional:</a:t>
            </a:r>
            <a:br>
              <a:rPr lang="es-MX" smtClean="0"/>
            </a:br>
            <a:endParaRPr lang="es-MX" smtClean="0"/>
          </a:p>
        </p:txBody>
      </p:sp>
      <p:sp>
        <p:nvSpPr>
          <p:cNvPr id="10243" name="2 Marcador de contenido"/>
          <p:cNvSpPr>
            <a:spLocks noGrp="1"/>
          </p:cNvSpPr>
          <p:nvPr>
            <p:ph idx="1"/>
          </p:nvPr>
        </p:nvSpPr>
        <p:spPr>
          <a:xfrm>
            <a:off x="457200" y="2114550"/>
            <a:ext cx="8229600" cy="3886200"/>
          </a:xfrm>
        </p:spPr>
        <p:txBody>
          <a:bodyPr/>
          <a:lstStyle/>
          <a:p>
            <a:r>
              <a:rPr lang="es-MX" sz="2800" smtClean="0"/>
              <a:t>Conjunto de pasos</a:t>
            </a:r>
          </a:p>
          <a:p>
            <a:r>
              <a:rPr lang="es-MX" sz="2800" smtClean="0"/>
              <a:t>Explica cómo empezar con la información conocida.</a:t>
            </a:r>
          </a:p>
          <a:p>
            <a:r>
              <a:rPr lang="es-MX" sz="2800" smtClean="0"/>
              <a:t>Se escribe en un formato que no es específico de un lenguaje de programación determinado.</a:t>
            </a:r>
          </a:p>
          <a:p>
            <a:r>
              <a:rPr lang="es-MX" sz="2800" smtClean="0"/>
              <a:t>Permite al que lo elabora concentrarse en la lógica del problema.</a:t>
            </a:r>
          </a:p>
          <a:p>
            <a:endParaRPr lang="es-MX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57238"/>
          </a:xfrm>
        </p:spPr>
        <p:txBody>
          <a:bodyPr/>
          <a:lstStyle/>
          <a:p>
            <a:r>
              <a:rPr lang="es-MX" sz="3200" b="1" smtClean="0"/>
              <a:t>Algoritmo para inscripción de un taller</a:t>
            </a:r>
          </a:p>
        </p:txBody>
      </p:sp>
      <p:sp>
        <p:nvSpPr>
          <p:cNvPr id="15363" name="2 Marcador de contenido"/>
          <p:cNvSpPr>
            <a:spLocks noGrp="1"/>
          </p:cNvSpPr>
          <p:nvPr>
            <p:ph idx="1"/>
          </p:nvPr>
        </p:nvSpPr>
        <p:spPr>
          <a:xfrm>
            <a:off x="642938" y="1285875"/>
            <a:ext cx="8286750" cy="4652963"/>
          </a:xfrm>
        </p:spPr>
        <p:txBody>
          <a:bodyPr/>
          <a:lstStyle/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Pide matrícula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Pide contraseña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Verificación de sus datos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Si los datos son erróneos regresar al punto 1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Visualización de talleres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Seleccionar la clave del taller que se desea inscribir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Checar el cupo del taller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Si hay lugar se confirma la inscripción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Si no hay cupo vuelve al punto 5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Imprimir comprobante de inscripción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r>
              <a:rPr lang="es-MX" sz="2800" smtClean="0"/>
              <a:t>Almacenar los datos del alumno inscrito</a:t>
            </a:r>
          </a:p>
          <a:p>
            <a:pPr marL="514350" indent="-514350">
              <a:spcBef>
                <a:spcPct val="0"/>
              </a:spcBef>
              <a:buFont typeface="Arial" pitchFamily="34" charset="0"/>
              <a:buAutoNum type="arabicPeriod"/>
            </a:pPr>
            <a:endParaRPr lang="es-MX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1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10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1000"/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10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theme/theme1.xml><?xml version="1.0" encoding="utf-8"?>
<a:theme xmlns:a="http://schemas.openxmlformats.org/drawingml/2006/main" name="Píxel">
  <a:themeElements>
    <a:clrScheme name="Pí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í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í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í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í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1114</TotalTime>
  <Words>629</Words>
  <Application>Microsoft Office PowerPoint</Application>
  <PresentationFormat>Presentación en pantalla (4:3)</PresentationFormat>
  <Paragraphs>95</Paragraphs>
  <Slides>23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9" baseType="lpstr">
      <vt:lpstr>Arial</vt:lpstr>
      <vt:lpstr>Wingdings</vt:lpstr>
      <vt:lpstr>Arial Black</vt:lpstr>
      <vt:lpstr>Times New Roman</vt:lpstr>
      <vt:lpstr>Dom Casual</vt:lpstr>
      <vt:lpstr>Píxel</vt:lpstr>
      <vt:lpstr>Razonamiento algorítmico</vt:lpstr>
      <vt:lpstr>Herramientas de análisis y diseño</vt:lpstr>
      <vt:lpstr>Definiciones de algoritmo</vt:lpstr>
      <vt:lpstr>Algoritmos</vt:lpstr>
      <vt:lpstr>Formato de los algoritmos</vt:lpstr>
      <vt:lpstr>Escritura de un algoritmo</vt:lpstr>
      <vt:lpstr>Desarrollar el algoritmos de los siguientes procesos comunes:</vt:lpstr>
      <vt:lpstr>Algoritmo de un programa computacional: </vt:lpstr>
      <vt:lpstr>Algoritmo para inscripción de un taller</vt:lpstr>
      <vt:lpstr>Algoritmos</vt:lpstr>
      <vt:lpstr>Representaciones lógicas</vt:lpstr>
      <vt:lpstr>Diagramas de flujo</vt:lpstr>
      <vt:lpstr>Diapositiva 13</vt:lpstr>
      <vt:lpstr>Diagramas de Flujo</vt:lpstr>
      <vt:lpstr>SIMBOLOGIA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</vt:vector>
  </TitlesOfParts>
  <Company>ITESM CEM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USUARIO IBM</dc:creator>
  <cp:lastModifiedBy>L00638650</cp:lastModifiedBy>
  <cp:revision>27</cp:revision>
  <dcterms:created xsi:type="dcterms:W3CDTF">1998-07-13T17:25:00Z</dcterms:created>
  <dcterms:modified xsi:type="dcterms:W3CDTF">2010-01-12T21:03:38Z</dcterms:modified>
</cp:coreProperties>
</file>